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2" r:id="rId1"/>
  </p:sldMasterIdLst>
  <p:sldIdLst>
    <p:sldId id="256" r:id="rId2"/>
    <p:sldId id="257" r:id="rId3"/>
    <p:sldId id="324" r:id="rId4"/>
    <p:sldId id="258" r:id="rId5"/>
    <p:sldId id="259" r:id="rId6"/>
    <p:sldId id="260" r:id="rId7"/>
    <p:sldId id="261" r:id="rId8"/>
    <p:sldId id="262" r:id="rId9"/>
    <p:sldId id="264" r:id="rId10"/>
    <p:sldId id="263" r:id="rId11"/>
    <p:sldId id="265" r:id="rId12"/>
    <p:sldId id="266" r:id="rId13"/>
    <p:sldId id="267" r:id="rId14"/>
    <p:sldId id="268" r:id="rId15"/>
    <p:sldId id="269" r:id="rId16"/>
    <p:sldId id="270" r:id="rId17"/>
    <p:sldId id="271" r:id="rId18"/>
    <p:sldId id="272" r:id="rId19"/>
    <p:sldId id="273" r:id="rId20"/>
    <p:sldId id="284" r:id="rId21"/>
    <p:sldId id="274" r:id="rId22"/>
    <p:sldId id="275" r:id="rId23"/>
    <p:sldId id="276" r:id="rId24"/>
    <p:sldId id="277" r:id="rId25"/>
    <p:sldId id="278" r:id="rId26"/>
    <p:sldId id="279" r:id="rId27"/>
    <p:sldId id="280" r:id="rId28"/>
    <p:sldId id="281" r:id="rId29"/>
    <p:sldId id="282" r:id="rId30"/>
    <p:sldId id="283" r:id="rId31"/>
    <p:sldId id="285" r:id="rId32"/>
    <p:sldId id="286" r:id="rId33"/>
    <p:sldId id="330" r:id="rId34"/>
    <p:sldId id="287" r:id="rId35"/>
    <p:sldId id="288" r:id="rId36"/>
    <p:sldId id="289" r:id="rId37"/>
    <p:sldId id="290" r:id="rId38"/>
    <p:sldId id="31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20" r:id="rId54"/>
    <p:sldId id="321" r:id="rId55"/>
    <p:sldId id="322" r:id="rId56"/>
    <p:sldId id="323" r:id="rId57"/>
    <p:sldId id="325" r:id="rId58"/>
    <p:sldId id="305" r:id="rId59"/>
    <p:sldId id="306" r:id="rId60"/>
    <p:sldId id="307" r:id="rId61"/>
    <p:sldId id="308" r:id="rId62"/>
    <p:sldId id="309" r:id="rId63"/>
    <p:sldId id="326" r:id="rId64"/>
    <p:sldId id="327" r:id="rId65"/>
    <p:sldId id="328" r:id="rId66"/>
    <p:sldId id="331" r:id="rId67"/>
    <p:sldId id="332" r:id="rId68"/>
    <p:sldId id="333" r:id="rId69"/>
    <p:sldId id="329" r:id="rId70"/>
    <p:sldId id="312" r:id="rId71"/>
    <p:sldId id="311" r:id="rId72"/>
    <p:sldId id="313" r:id="rId73"/>
    <p:sldId id="314" r:id="rId74"/>
    <p:sldId id="315" r:id="rId75"/>
    <p:sldId id="316" r:id="rId76"/>
    <p:sldId id="317" r:id="rId77"/>
    <p:sldId id="318" r:id="rId78"/>
    <p:sldId id="319" r:id="rId7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74" d="100"/>
          <a:sy n="74" d="100"/>
        </p:scale>
        <p:origin x="576"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CF761563-49AD-4663-AAD4-AE559A5EF1D9}" type="datetimeFigureOut">
              <a:rPr lang="en-US" smtClean="0"/>
              <a:t>11/28/2021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E4925A2-D418-4ECF-8766-DE85930167C1}" type="slidenum">
              <a:rPr lang="en-US" smtClean="0"/>
              <a:t>‹#›</a:t>
            </a:fld>
            <a:endParaRPr lang="en-US"/>
          </a:p>
        </p:txBody>
      </p:sp>
    </p:spTree>
    <p:extLst>
      <p:ext uri="{BB962C8B-B14F-4D97-AF65-F5344CB8AC3E}">
        <p14:creationId xmlns:p14="http://schemas.microsoft.com/office/powerpoint/2010/main" val="931273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F761563-49AD-4663-AAD4-AE559A5EF1D9}" type="datetimeFigureOut">
              <a:rPr lang="en-US" smtClean="0"/>
              <a:t>11/28/2021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E4925A2-D418-4ECF-8766-DE85930167C1}" type="slidenum">
              <a:rPr lang="en-US" smtClean="0"/>
              <a:t>‹#›</a:t>
            </a:fld>
            <a:endParaRPr lang="en-US"/>
          </a:p>
        </p:txBody>
      </p:sp>
    </p:spTree>
    <p:extLst>
      <p:ext uri="{BB962C8B-B14F-4D97-AF65-F5344CB8AC3E}">
        <p14:creationId xmlns:p14="http://schemas.microsoft.com/office/powerpoint/2010/main" val="3950166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F761563-49AD-4663-AAD4-AE559A5EF1D9}" type="datetimeFigureOut">
              <a:rPr lang="en-US" smtClean="0"/>
              <a:t>11/28/2021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E4925A2-D418-4ECF-8766-DE85930167C1}" type="slidenum">
              <a:rPr lang="en-US" smtClean="0"/>
              <a:t>‹#›</a:t>
            </a:fld>
            <a:endParaRPr lang="en-US"/>
          </a:p>
        </p:txBody>
      </p:sp>
    </p:spTree>
    <p:extLst>
      <p:ext uri="{BB962C8B-B14F-4D97-AF65-F5344CB8AC3E}">
        <p14:creationId xmlns:p14="http://schemas.microsoft.com/office/powerpoint/2010/main" val="31979595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F761563-49AD-4663-AAD4-AE559A5EF1D9}" type="datetimeFigureOut">
              <a:rPr lang="en-US" smtClean="0"/>
              <a:t>11/28/2021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E4925A2-D418-4ECF-8766-DE85930167C1}" type="slidenum">
              <a:rPr lang="en-US" smtClean="0"/>
              <a:t>‹#›</a:t>
            </a:fld>
            <a:endParaRPr lang="en-US"/>
          </a:p>
        </p:txBody>
      </p:sp>
    </p:spTree>
    <p:extLst>
      <p:ext uri="{BB962C8B-B14F-4D97-AF65-F5344CB8AC3E}">
        <p14:creationId xmlns:p14="http://schemas.microsoft.com/office/powerpoint/2010/main" val="236499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F761563-49AD-4663-AAD4-AE559A5EF1D9}" type="datetimeFigureOut">
              <a:rPr lang="en-US" smtClean="0"/>
              <a:t>11/28/2021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E4925A2-D418-4ECF-8766-DE85930167C1}" type="slidenum">
              <a:rPr lang="en-US" smtClean="0"/>
              <a:t>‹#›</a:t>
            </a:fld>
            <a:endParaRPr lang="en-US"/>
          </a:p>
        </p:txBody>
      </p:sp>
    </p:spTree>
    <p:extLst>
      <p:ext uri="{BB962C8B-B14F-4D97-AF65-F5344CB8AC3E}">
        <p14:creationId xmlns:p14="http://schemas.microsoft.com/office/powerpoint/2010/main" val="16025749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CF761563-49AD-4663-AAD4-AE559A5EF1D9}" type="datetimeFigureOut">
              <a:rPr lang="en-US" smtClean="0"/>
              <a:t>11/28/2021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E4925A2-D418-4ECF-8766-DE85930167C1}" type="slidenum">
              <a:rPr lang="en-US" smtClean="0"/>
              <a:t>‹#›</a:t>
            </a:fld>
            <a:endParaRPr lang="en-US"/>
          </a:p>
        </p:txBody>
      </p:sp>
    </p:spTree>
    <p:extLst>
      <p:ext uri="{BB962C8B-B14F-4D97-AF65-F5344CB8AC3E}">
        <p14:creationId xmlns:p14="http://schemas.microsoft.com/office/powerpoint/2010/main" val="30238545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CF761563-49AD-4663-AAD4-AE559A5EF1D9}" type="datetimeFigureOut">
              <a:rPr lang="en-US" smtClean="0"/>
              <a:t>11/28/2021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E4925A2-D418-4ECF-8766-DE85930167C1}" type="slidenum">
              <a:rPr lang="en-US" smtClean="0"/>
              <a:t>‹#›</a:t>
            </a:fld>
            <a:endParaRPr lang="en-US"/>
          </a:p>
        </p:txBody>
      </p:sp>
    </p:spTree>
    <p:extLst>
      <p:ext uri="{BB962C8B-B14F-4D97-AF65-F5344CB8AC3E}">
        <p14:creationId xmlns:p14="http://schemas.microsoft.com/office/powerpoint/2010/main" val="29863093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CF761563-49AD-4663-AAD4-AE559A5EF1D9}" type="datetimeFigureOut">
              <a:rPr lang="en-US" smtClean="0"/>
              <a:t>11/28/2021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E4925A2-D418-4ECF-8766-DE85930167C1}" type="slidenum">
              <a:rPr lang="en-US" smtClean="0"/>
              <a:t>‹#›</a:t>
            </a:fld>
            <a:endParaRPr lang="en-US"/>
          </a:p>
        </p:txBody>
      </p:sp>
    </p:spTree>
    <p:extLst>
      <p:ext uri="{BB962C8B-B14F-4D97-AF65-F5344CB8AC3E}">
        <p14:creationId xmlns:p14="http://schemas.microsoft.com/office/powerpoint/2010/main" val="13354695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F761563-49AD-4663-AAD4-AE559A5EF1D9}" type="datetimeFigureOut">
              <a:rPr lang="en-US" smtClean="0"/>
              <a:t>11/28/2021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E4925A2-D418-4ECF-8766-DE85930167C1}" type="slidenum">
              <a:rPr lang="en-US" smtClean="0"/>
              <a:t>‹#›</a:t>
            </a:fld>
            <a:endParaRPr lang="en-US"/>
          </a:p>
        </p:txBody>
      </p:sp>
    </p:spTree>
    <p:extLst>
      <p:ext uri="{BB962C8B-B14F-4D97-AF65-F5344CB8AC3E}">
        <p14:creationId xmlns:p14="http://schemas.microsoft.com/office/powerpoint/2010/main" val="27273446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F761563-49AD-4663-AAD4-AE559A5EF1D9}" type="datetimeFigureOut">
              <a:rPr lang="en-US" smtClean="0"/>
              <a:t>11/28/2021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E4925A2-D418-4ECF-8766-DE85930167C1}" type="slidenum">
              <a:rPr lang="en-US" smtClean="0"/>
              <a:t>‹#›</a:t>
            </a:fld>
            <a:endParaRPr lang="en-US"/>
          </a:p>
        </p:txBody>
      </p:sp>
    </p:spTree>
    <p:extLst>
      <p:ext uri="{BB962C8B-B14F-4D97-AF65-F5344CB8AC3E}">
        <p14:creationId xmlns:p14="http://schemas.microsoft.com/office/powerpoint/2010/main" val="5135504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F761563-49AD-4663-AAD4-AE559A5EF1D9}" type="datetimeFigureOut">
              <a:rPr lang="en-US" smtClean="0"/>
              <a:t>11/28/2021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E4925A2-D418-4ECF-8766-DE85930167C1}" type="slidenum">
              <a:rPr lang="en-US" smtClean="0"/>
              <a:t>‹#›</a:t>
            </a:fld>
            <a:endParaRPr lang="en-US"/>
          </a:p>
        </p:txBody>
      </p:sp>
    </p:spTree>
    <p:extLst>
      <p:ext uri="{BB962C8B-B14F-4D97-AF65-F5344CB8AC3E}">
        <p14:creationId xmlns:p14="http://schemas.microsoft.com/office/powerpoint/2010/main" val="1291303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F761563-49AD-4663-AAD4-AE559A5EF1D9}" type="datetimeFigureOut">
              <a:rPr lang="en-US" smtClean="0"/>
              <a:t>11/28/2021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E4925A2-D418-4ECF-8766-DE85930167C1}" type="slidenum">
              <a:rPr lang="en-US" smtClean="0"/>
              <a:t>‹#›</a:t>
            </a:fld>
            <a:endParaRPr lang="en-US"/>
          </a:p>
        </p:txBody>
      </p:sp>
    </p:spTree>
    <p:extLst>
      <p:ext uri="{BB962C8B-B14F-4D97-AF65-F5344CB8AC3E}">
        <p14:creationId xmlns:p14="http://schemas.microsoft.com/office/powerpoint/2010/main" val="4055717306"/>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jp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50.emf"/><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9977" y="316606"/>
            <a:ext cx="4572000" cy="6096000"/>
          </a:xfrm>
          <a:prstGeom prst="rect">
            <a:avLst/>
          </a:prstGeom>
        </p:spPr>
      </p:pic>
      <p:sp>
        <p:nvSpPr>
          <p:cNvPr id="5" name="Title 4"/>
          <p:cNvSpPr>
            <a:spLocks noGrp="1"/>
          </p:cNvSpPr>
          <p:nvPr>
            <p:ph type="title"/>
          </p:nvPr>
        </p:nvSpPr>
        <p:spPr>
          <a:xfrm>
            <a:off x="5580892" y="511869"/>
            <a:ext cx="5780893" cy="2852737"/>
          </a:xfrm>
        </p:spPr>
        <p:txBody>
          <a:bodyPr>
            <a:normAutofit/>
          </a:bodyPr>
          <a:lstStyle/>
          <a:p>
            <a:r>
              <a:rPr lang="en-US" b="1" dirty="0" smtClean="0">
                <a:solidFill>
                  <a:schemeClr val="accent2">
                    <a:lumMod val="50000"/>
                  </a:schemeClr>
                </a:solidFill>
              </a:rPr>
              <a:t>VEHICLE MANAGEMENT SYSTEM (VMS)</a:t>
            </a:r>
            <a:endParaRPr lang="en-US" b="1" dirty="0">
              <a:solidFill>
                <a:schemeClr val="accent2">
                  <a:lumMod val="50000"/>
                </a:schemeClr>
              </a:solidFill>
            </a:endParaRPr>
          </a:p>
        </p:txBody>
      </p:sp>
      <p:sp>
        <p:nvSpPr>
          <p:cNvPr id="6" name="Text Placeholder 5"/>
          <p:cNvSpPr>
            <a:spLocks noGrp="1"/>
          </p:cNvSpPr>
          <p:nvPr>
            <p:ph type="body" idx="1"/>
          </p:nvPr>
        </p:nvSpPr>
        <p:spPr>
          <a:xfrm>
            <a:off x="5580892" y="4139296"/>
            <a:ext cx="5396816" cy="1500187"/>
          </a:xfrm>
        </p:spPr>
        <p:txBody>
          <a:bodyPr>
            <a:normAutofit/>
          </a:bodyPr>
          <a:lstStyle/>
          <a:p>
            <a:r>
              <a:rPr lang="en-US" sz="4400" b="1" dirty="0" smtClean="0">
                <a:solidFill>
                  <a:srgbClr val="FF0000"/>
                </a:solidFill>
              </a:rPr>
              <a:t>GROUP - 04</a:t>
            </a:r>
            <a:endParaRPr lang="en-US" sz="4400" b="1" dirty="0">
              <a:solidFill>
                <a:srgbClr val="FF0000"/>
              </a:solidFill>
            </a:endParaRPr>
          </a:p>
        </p:txBody>
      </p:sp>
    </p:spTree>
    <p:extLst>
      <p:ext uri="{BB962C8B-B14F-4D97-AF65-F5344CB8AC3E}">
        <p14:creationId xmlns:p14="http://schemas.microsoft.com/office/powerpoint/2010/main" val="13200561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553" y="321971"/>
            <a:ext cx="11266062" cy="6040191"/>
          </a:xfrm>
          <a:prstGeom prst="rect">
            <a:avLst/>
          </a:prstGeom>
        </p:spPr>
      </p:pic>
    </p:spTree>
    <p:extLst>
      <p:ext uri="{BB962C8B-B14F-4D97-AF65-F5344CB8AC3E}">
        <p14:creationId xmlns:p14="http://schemas.microsoft.com/office/powerpoint/2010/main" val="35507606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055077" y="984739"/>
            <a:ext cx="10438228" cy="5632311"/>
          </a:xfrm>
          <a:prstGeom prst="rect">
            <a:avLst/>
          </a:prstGeom>
        </p:spPr>
        <p:txBody>
          <a:bodyPr wrap="square">
            <a:spAutoFit/>
          </a:bodyPr>
          <a:lstStyle/>
          <a:p>
            <a:r>
              <a:rPr lang="en-US" sz="3600" b="1" dirty="0" smtClean="0">
                <a:latin typeface="Arial" panose="020B0604020202020204" pitchFamily="34" charset="0"/>
                <a:cs typeface="Arial" panose="020B0604020202020204" pitchFamily="34" charset="0"/>
              </a:rPr>
              <a:t>1. </a:t>
            </a:r>
            <a:r>
              <a:rPr lang="en-US" sz="3600" b="1" u="sng" dirty="0" smtClean="0">
                <a:latin typeface="Arial" panose="020B0604020202020204" pitchFamily="34" charset="0"/>
                <a:cs typeface="Arial" panose="020B0604020202020204" pitchFamily="34" charset="0"/>
              </a:rPr>
              <a:t>Use Case:</a:t>
            </a:r>
            <a:r>
              <a:rPr lang="en-US" sz="3600" b="1" dirty="0" smtClean="0">
                <a:latin typeface="Arial" panose="020B0604020202020204" pitchFamily="34" charset="0"/>
                <a:cs typeface="Arial" panose="020B0604020202020204" pitchFamily="34" charset="0"/>
              </a:rPr>
              <a:t>  </a:t>
            </a:r>
            <a:r>
              <a:rPr lang="en-US" sz="3600" dirty="0" smtClean="0">
                <a:latin typeface="Arial" panose="020B0604020202020204" pitchFamily="34" charset="0"/>
                <a:cs typeface="Arial" panose="020B0604020202020204" pitchFamily="34" charset="0"/>
              </a:rPr>
              <a:t>Working and payment process</a:t>
            </a:r>
            <a:br>
              <a:rPr lang="en-US" sz="3600" dirty="0" smtClean="0">
                <a:latin typeface="Arial" panose="020B0604020202020204" pitchFamily="34" charset="0"/>
                <a:cs typeface="Arial" panose="020B0604020202020204" pitchFamily="34" charset="0"/>
              </a:rPr>
            </a:br>
            <a:r>
              <a:rPr lang="en-US" sz="3600" dirty="0" smtClean="0">
                <a:latin typeface="Arial" panose="020B0604020202020204" pitchFamily="34" charset="0"/>
                <a:cs typeface="Arial" panose="020B0604020202020204" pitchFamily="34" charset="0"/>
              </a:rPr>
              <a:t/>
            </a:r>
            <a:br>
              <a:rPr lang="en-US" sz="3600" dirty="0" smtClean="0">
                <a:latin typeface="Arial" panose="020B0604020202020204" pitchFamily="34" charset="0"/>
                <a:cs typeface="Arial" panose="020B0604020202020204" pitchFamily="34" charset="0"/>
              </a:rPr>
            </a:br>
            <a:r>
              <a:rPr lang="en-US" sz="3600" b="1" dirty="0" smtClean="0">
                <a:latin typeface="Arial" panose="020B0604020202020204" pitchFamily="34" charset="0"/>
                <a:cs typeface="Arial" panose="020B0604020202020204" pitchFamily="34" charset="0"/>
              </a:rPr>
              <a:t>2. </a:t>
            </a:r>
            <a:r>
              <a:rPr lang="en-US" sz="3600" b="1" u="sng" dirty="0" smtClean="0">
                <a:latin typeface="Arial" panose="020B0604020202020204" pitchFamily="34" charset="0"/>
                <a:cs typeface="Arial" panose="020B0604020202020204" pitchFamily="34" charset="0"/>
              </a:rPr>
              <a:t>Author:</a:t>
            </a:r>
            <a:r>
              <a:rPr lang="en-US" sz="3600" b="1" dirty="0" smtClean="0">
                <a:latin typeface="Arial" panose="020B0604020202020204" pitchFamily="34" charset="0"/>
                <a:cs typeface="Arial" panose="020B0604020202020204" pitchFamily="34" charset="0"/>
              </a:rPr>
              <a:t> </a:t>
            </a:r>
            <a:r>
              <a:rPr lang="en-US" sz="3600" dirty="0" smtClean="0">
                <a:latin typeface="Arial" panose="020B0604020202020204" pitchFamily="34" charset="0"/>
                <a:cs typeface="Arial" panose="020B0604020202020204" pitchFamily="34" charset="0"/>
              </a:rPr>
              <a:t>Group-4</a:t>
            </a:r>
            <a:br>
              <a:rPr lang="en-US" sz="3600" dirty="0" smtClean="0">
                <a:latin typeface="Arial" panose="020B0604020202020204" pitchFamily="34" charset="0"/>
                <a:cs typeface="Arial" panose="020B0604020202020204" pitchFamily="34" charset="0"/>
              </a:rPr>
            </a:br>
            <a:r>
              <a:rPr lang="en-US" sz="3600" dirty="0" smtClean="0">
                <a:latin typeface="Arial" panose="020B0604020202020204" pitchFamily="34" charset="0"/>
                <a:cs typeface="Arial" panose="020B0604020202020204" pitchFamily="34" charset="0"/>
              </a:rPr>
              <a:t/>
            </a:r>
            <a:br>
              <a:rPr lang="en-US" sz="3600" dirty="0" smtClean="0">
                <a:latin typeface="Arial" panose="020B0604020202020204" pitchFamily="34" charset="0"/>
                <a:cs typeface="Arial" panose="020B0604020202020204" pitchFamily="34" charset="0"/>
              </a:rPr>
            </a:br>
            <a:r>
              <a:rPr lang="en-US" sz="3600" b="1" dirty="0" smtClean="0">
                <a:latin typeface="Arial" panose="020B0604020202020204" pitchFamily="34" charset="0"/>
                <a:cs typeface="Arial" panose="020B0604020202020204" pitchFamily="34" charset="0"/>
              </a:rPr>
              <a:t>3. </a:t>
            </a:r>
            <a:r>
              <a:rPr lang="en-US" sz="3600" b="1" u="sng" dirty="0" smtClean="0">
                <a:latin typeface="Arial" panose="020B0604020202020204" pitchFamily="34" charset="0"/>
                <a:cs typeface="Arial" panose="020B0604020202020204" pitchFamily="34" charset="0"/>
              </a:rPr>
              <a:t>Date:</a:t>
            </a:r>
            <a:r>
              <a:rPr lang="en-US" sz="3600" b="1" dirty="0" smtClean="0">
                <a:latin typeface="Arial" panose="020B0604020202020204" pitchFamily="34" charset="0"/>
                <a:cs typeface="Arial" panose="020B0604020202020204" pitchFamily="34" charset="0"/>
              </a:rPr>
              <a:t> </a:t>
            </a:r>
            <a:r>
              <a:rPr lang="en-US" sz="3600" dirty="0" smtClean="0">
                <a:latin typeface="Arial" panose="020B0604020202020204" pitchFamily="34" charset="0"/>
                <a:cs typeface="Arial" panose="020B0604020202020204" pitchFamily="34" charset="0"/>
              </a:rPr>
              <a:t>01 October, 2021</a:t>
            </a:r>
            <a:br>
              <a:rPr lang="en-US" sz="3600" dirty="0" smtClean="0">
                <a:latin typeface="Arial" panose="020B0604020202020204" pitchFamily="34" charset="0"/>
                <a:cs typeface="Arial" panose="020B0604020202020204" pitchFamily="34" charset="0"/>
              </a:rPr>
            </a:br>
            <a:r>
              <a:rPr lang="en-US" sz="3600" dirty="0" smtClean="0">
                <a:latin typeface="Arial" panose="020B0604020202020204" pitchFamily="34" charset="0"/>
                <a:cs typeface="Arial" panose="020B0604020202020204" pitchFamily="34" charset="0"/>
              </a:rPr>
              <a:t/>
            </a:r>
            <a:br>
              <a:rPr lang="en-US" sz="3600" dirty="0" smtClean="0">
                <a:latin typeface="Arial" panose="020B0604020202020204" pitchFamily="34" charset="0"/>
                <a:cs typeface="Arial" panose="020B0604020202020204" pitchFamily="34" charset="0"/>
              </a:rPr>
            </a:br>
            <a:r>
              <a:rPr lang="en-US" sz="3600" b="1" dirty="0" smtClean="0">
                <a:latin typeface="Arial" panose="020B0604020202020204" pitchFamily="34" charset="0"/>
                <a:cs typeface="Arial" panose="020B0604020202020204" pitchFamily="34" charset="0"/>
              </a:rPr>
              <a:t>4. </a:t>
            </a:r>
            <a:r>
              <a:rPr lang="en-US" sz="3600" b="1" u="sng" dirty="0" smtClean="0">
                <a:latin typeface="Arial" panose="020B0604020202020204" pitchFamily="34" charset="0"/>
                <a:cs typeface="Arial" panose="020B0604020202020204" pitchFamily="34" charset="0"/>
              </a:rPr>
              <a:t>Purpose</a:t>
            </a:r>
            <a:r>
              <a:rPr lang="en-US" sz="3600" b="1" dirty="0" smtClean="0">
                <a:latin typeface="Arial" panose="020B0604020202020204" pitchFamily="34" charset="0"/>
                <a:cs typeface="Arial" panose="020B0604020202020204" pitchFamily="34" charset="0"/>
              </a:rPr>
              <a:t>: </a:t>
            </a:r>
            <a:r>
              <a:rPr lang="en-US" sz="3600" dirty="0" smtClean="0">
                <a:latin typeface="Arial" panose="020B0604020202020204" pitchFamily="34" charset="0"/>
                <a:cs typeface="Arial" panose="020B0604020202020204" pitchFamily="34" charset="0"/>
              </a:rPr>
              <a:t>To provide customer service, emergency service and clear discussion about payment process.</a:t>
            </a:r>
            <a:br>
              <a:rPr lang="en-US" sz="3600" dirty="0" smtClean="0">
                <a:latin typeface="Arial" panose="020B0604020202020204" pitchFamily="34" charset="0"/>
                <a:cs typeface="Arial" panose="020B0604020202020204" pitchFamily="34" charset="0"/>
              </a:rPr>
            </a:br>
            <a:endParaRPr lang="en-US" sz="3600" dirty="0"/>
          </a:p>
        </p:txBody>
      </p:sp>
    </p:spTree>
    <p:extLst>
      <p:ext uri="{BB962C8B-B14F-4D97-AF65-F5344CB8AC3E}">
        <p14:creationId xmlns:p14="http://schemas.microsoft.com/office/powerpoint/2010/main" val="31997560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78302" y="487025"/>
            <a:ext cx="11282289" cy="6370975"/>
          </a:xfrm>
          <a:prstGeom prst="rect">
            <a:avLst/>
          </a:prstGeom>
        </p:spPr>
        <p:txBody>
          <a:bodyPr wrap="square">
            <a:spAutoFit/>
          </a:bodyPr>
          <a:lstStyle/>
          <a:p>
            <a:r>
              <a:rPr lang="en-US" sz="2400" b="1" dirty="0" smtClean="0">
                <a:latin typeface="Arial" panose="020B0604020202020204" pitchFamily="34" charset="0"/>
                <a:cs typeface="Arial" panose="020B0604020202020204" pitchFamily="34" charset="0"/>
              </a:rPr>
              <a:t>5. </a:t>
            </a:r>
            <a:r>
              <a:rPr lang="en-US" sz="2400" b="1" u="sng" dirty="0" smtClean="0">
                <a:latin typeface="Arial" panose="020B0604020202020204" pitchFamily="34" charset="0"/>
                <a:cs typeface="Arial" panose="020B0604020202020204" pitchFamily="34" charset="0"/>
              </a:rPr>
              <a:t>Overview: </a:t>
            </a:r>
            <a:r>
              <a:rPr lang="en-US" sz="2400" dirty="0" smtClean="0">
                <a:latin typeface="Arial" panose="020B0604020202020204" pitchFamily="34" charset="0"/>
                <a:cs typeface="Arial" panose="020B0604020202020204" pitchFamily="34" charset="0"/>
              </a:rPr>
              <a:t>" Vehicle Management System " is an online platform that provides 360-degree vehicle solutions &amp; on-demand emergency repair services. With the motto of being the roadside best friends, they want to create the biggest innovative revolution in the automobile industry within five years. They want to build an application for their customers and garage owners to manage everything efficiently.  In their app, there will be a login page. If the customer or garage owner already have an account they can sign in; </a:t>
            </a:r>
            <a:br>
              <a:rPr lang="en-US" sz="2400" dirty="0" smtClean="0">
                <a:latin typeface="Arial" panose="020B0604020202020204" pitchFamily="34" charset="0"/>
                <a:cs typeface="Arial" panose="020B0604020202020204" pitchFamily="34" charset="0"/>
              </a:rPr>
            </a:br>
            <a:r>
              <a:rPr lang="en-US" sz="2400" dirty="0" smtClean="0">
                <a:latin typeface="Arial" panose="020B0604020202020204" pitchFamily="34" charset="0"/>
                <a:cs typeface="Arial" panose="020B0604020202020204" pitchFamily="34" charset="0"/>
              </a:rPr>
              <a:t/>
            </a:r>
            <a:br>
              <a:rPr lang="en-US" sz="2400" dirty="0" smtClean="0">
                <a:latin typeface="Arial" panose="020B0604020202020204" pitchFamily="34" charset="0"/>
                <a:cs typeface="Arial" panose="020B0604020202020204" pitchFamily="34" charset="0"/>
              </a:rPr>
            </a:br>
            <a:r>
              <a:rPr lang="en-US" sz="2400" dirty="0" smtClean="0">
                <a:latin typeface="Arial" panose="020B0604020202020204" pitchFamily="34" charset="0"/>
                <a:cs typeface="Arial" panose="020B0604020202020204" pitchFamily="34" charset="0"/>
              </a:rPr>
              <a:t>Otherwise, they have to create an account. Each account will be an individual account, and the account database for the customers, garage owners and admin panel will be different. With a single application, everyone can use every required feature for them. The website of the company will connect the software. </a:t>
            </a:r>
            <a:br>
              <a:rPr lang="en-US" sz="2400" dirty="0" smtClean="0">
                <a:latin typeface="Arial" panose="020B0604020202020204" pitchFamily="34" charset="0"/>
                <a:cs typeface="Arial" panose="020B0604020202020204" pitchFamily="34" charset="0"/>
              </a:rPr>
            </a:br>
            <a:r>
              <a:rPr lang="en-US" sz="2400" dirty="0" smtClean="0">
                <a:latin typeface="Arial" panose="020B0604020202020204" pitchFamily="34" charset="0"/>
                <a:cs typeface="Arial" panose="020B0604020202020204" pitchFamily="34" charset="0"/>
              </a:rPr>
              <a:t/>
            </a:r>
            <a:br>
              <a:rPr lang="en-US" sz="2400" dirty="0" smtClean="0">
                <a:latin typeface="Arial" panose="020B0604020202020204" pitchFamily="34" charset="0"/>
                <a:cs typeface="Arial" panose="020B0604020202020204" pitchFamily="34" charset="0"/>
              </a:rPr>
            </a:br>
            <a:r>
              <a:rPr lang="en-US" sz="2400" dirty="0" smtClean="0">
                <a:latin typeface="Arial" panose="020B0604020202020204" pitchFamily="34" charset="0"/>
                <a:cs typeface="Arial" panose="020B0604020202020204" pitchFamily="34" charset="0"/>
              </a:rPr>
              <a:t>After a successful login, a customer can choose any options, like - Home &amp; On-road Emergency repair Support, Vehicle Health Consultancy, Vehicle Parts e-commerce platform and they can check the nearest garage from their location. </a:t>
            </a:r>
            <a:br>
              <a:rPr lang="en-US" sz="2400" dirty="0" smtClean="0">
                <a:latin typeface="Arial" panose="020B0604020202020204" pitchFamily="34" charset="0"/>
                <a:cs typeface="Arial" panose="020B0604020202020204" pitchFamily="34" charset="0"/>
              </a:rPr>
            </a:br>
            <a:endParaRPr lang="en-US" sz="2400" dirty="0"/>
          </a:p>
        </p:txBody>
      </p:sp>
    </p:spTree>
    <p:extLst>
      <p:ext uri="{BB962C8B-B14F-4D97-AF65-F5344CB8AC3E}">
        <p14:creationId xmlns:p14="http://schemas.microsoft.com/office/powerpoint/2010/main" val="19573223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22031" y="735100"/>
            <a:ext cx="11437033" cy="5693866"/>
          </a:xfrm>
          <a:prstGeom prst="rect">
            <a:avLst/>
          </a:prstGeom>
        </p:spPr>
        <p:txBody>
          <a:bodyPr wrap="square">
            <a:spAutoFit/>
          </a:bodyPr>
          <a:lstStyle/>
          <a:p>
            <a:r>
              <a:rPr lang="en-US" sz="2600" dirty="0" smtClean="0">
                <a:latin typeface="Arial" panose="020B0604020202020204" pitchFamily="34" charset="0"/>
                <a:cs typeface="Arial" panose="020B0604020202020204" pitchFamily="34" charset="0"/>
              </a:rPr>
              <a:t>On the other hand, the garage owner or manager who will use the app to communicate with the customers can quickly locate where the customer is. Whether the customer will come to the garage or they need to send a mechanic if it is an on-road emergency repair or else what should a garage manager or owner know. Admins of that company can also log in and check everything about the app. The company will update the software after some specific time for next five years depending on the customer feedback and upcoming new services. Mobile data or </a:t>
            </a:r>
            <a:r>
              <a:rPr lang="en-US" sz="2600" dirty="0" err="1" smtClean="0">
                <a:latin typeface="Arial" panose="020B0604020202020204" pitchFamily="34" charset="0"/>
                <a:cs typeface="Arial" panose="020B0604020202020204" pitchFamily="34" charset="0"/>
              </a:rPr>
              <a:t>wifi</a:t>
            </a:r>
            <a:r>
              <a:rPr lang="en-US" sz="2600" dirty="0" smtClean="0">
                <a:latin typeface="Arial" panose="020B0604020202020204" pitchFamily="34" charset="0"/>
                <a:cs typeface="Arial" panose="020B0604020202020204" pitchFamily="34" charset="0"/>
              </a:rPr>
              <a:t> will be needed to use the application. There will be some options for payment. The customers can use e-banking system for payment, or they can choose cash. They can buy automobile-related products using the app, and they can also pay using e-banking or cash on delivery.  The software will connect the company's chat bot so that anyone can check their car or bike problems using the bot. They can detect a problem by themselves.</a:t>
            </a:r>
            <a:endParaRPr lang="en-US" sz="2600" dirty="0"/>
          </a:p>
        </p:txBody>
      </p:sp>
    </p:spTree>
    <p:extLst>
      <p:ext uri="{BB962C8B-B14F-4D97-AF65-F5344CB8AC3E}">
        <p14:creationId xmlns:p14="http://schemas.microsoft.com/office/powerpoint/2010/main" val="35783272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44061" y="1156957"/>
            <a:ext cx="11240086" cy="5262979"/>
          </a:xfrm>
          <a:prstGeom prst="rect">
            <a:avLst/>
          </a:prstGeom>
        </p:spPr>
        <p:txBody>
          <a:bodyPr wrap="square">
            <a:spAutoFit/>
          </a:bodyPr>
          <a:lstStyle/>
          <a:p>
            <a:r>
              <a:rPr lang="en-US" sz="4800" b="1" dirty="0" smtClean="0">
                <a:latin typeface="Arial" panose="020B0604020202020204" pitchFamily="34" charset="0"/>
                <a:cs typeface="Arial" panose="020B0604020202020204" pitchFamily="34" charset="0"/>
              </a:rPr>
              <a:t>6. </a:t>
            </a:r>
            <a:r>
              <a:rPr lang="en-US" sz="4800" b="1" u="sng" dirty="0" smtClean="0">
                <a:latin typeface="Arial" panose="020B0604020202020204" pitchFamily="34" charset="0"/>
                <a:cs typeface="Arial" panose="020B0604020202020204" pitchFamily="34" charset="0"/>
              </a:rPr>
              <a:t>Actors:</a:t>
            </a:r>
            <a:r>
              <a:rPr lang="en-US" sz="4800" dirty="0" smtClean="0">
                <a:latin typeface="Arial" panose="020B0604020202020204" pitchFamily="34" charset="0"/>
                <a:cs typeface="Arial" panose="020B0604020202020204" pitchFamily="34" charset="0"/>
              </a:rPr>
              <a:t> Customer (Premium, General), Garage owners/Mechanics, HR Team, Operation Team, Developer, Account employee, User database manager.</a:t>
            </a:r>
            <a:br>
              <a:rPr lang="en-US" sz="4800" dirty="0" smtClean="0">
                <a:latin typeface="Arial" panose="020B0604020202020204" pitchFamily="34" charset="0"/>
                <a:cs typeface="Arial" panose="020B0604020202020204" pitchFamily="34" charset="0"/>
              </a:rPr>
            </a:br>
            <a:r>
              <a:rPr lang="en-US" sz="4800" dirty="0" smtClean="0">
                <a:latin typeface="Arial" panose="020B0604020202020204" pitchFamily="34" charset="0"/>
                <a:cs typeface="Arial" panose="020B0604020202020204" pitchFamily="34" charset="0"/>
              </a:rPr>
              <a:t/>
            </a:r>
            <a:br>
              <a:rPr lang="en-US" sz="4800" dirty="0" smtClean="0">
                <a:latin typeface="Arial" panose="020B0604020202020204" pitchFamily="34" charset="0"/>
                <a:cs typeface="Arial" panose="020B0604020202020204" pitchFamily="34" charset="0"/>
              </a:rPr>
            </a:br>
            <a:endParaRPr lang="en-US" sz="4800" dirty="0"/>
          </a:p>
        </p:txBody>
      </p:sp>
    </p:spTree>
    <p:extLst>
      <p:ext uri="{BB962C8B-B14F-4D97-AF65-F5344CB8AC3E}">
        <p14:creationId xmlns:p14="http://schemas.microsoft.com/office/powerpoint/2010/main" val="14024018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06436" y="846466"/>
            <a:ext cx="11479237" cy="5509200"/>
          </a:xfrm>
          <a:prstGeom prst="rect">
            <a:avLst/>
          </a:prstGeom>
        </p:spPr>
        <p:txBody>
          <a:bodyPr wrap="square">
            <a:spAutoFit/>
          </a:bodyPr>
          <a:lstStyle/>
          <a:p>
            <a:r>
              <a:rPr lang="en-US" sz="3200" dirty="0" smtClean="0">
                <a:latin typeface="Arial" panose="020B0604020202020204" pitchFamily="34" charset="0"/>
                <a:cs typeface="Arial" panose="020B0604020202020204" pitchFamily="34" charset="0"/>
              </a:rPr>
              <a:t>7. </a:t>
            </a:r>
            <a:r>
              <a:rPr lang="en-US" sz="3200" b="1" u="sng" dirty="0" smtClean="0">
                <a:latin typeface="Arial" panose="020B0604020202020204" pitchFamily="34" charset="0"/>
                <a:cs typeface="Arial" panose="020B0604020202020204" pitchFamily="34" charset="0"/>
              </a:rPr>
              <a:t>Pre-Condition: </a:t>
            </a:r>
            <a:br>
              <a:rPr lang="en-US" sz="3200" b="1" u="sng" dirty="0" smtClean="0">
                <a:latin typeface="Arial" panose="020B0604020202020204" pitchFamily="34" charset="0"/>
                <a:cs typeface="Arial" panose="020B0604020202020204" pitchFamily="34" charset="0"/>
              </a:rPr>
            </a:br>
            <a:r>
              <a:rPr lang="en-US" sz="3200" dirty="0" smtClean="0">
                <a:latin typeface="Arial" panose="020B0604020202020204" pitchFamily="34" charset="0"/>
                <a:cs typeface="Arial" panose="020B0604020202020204" pitchFamily="34" charset="0"/>
              </a:rPr>
              <a:t/>
            </a:r>
            <a:br>
              <a:rPr lang="en-US" sz="3200" dirty="0" smtClean="0">
                <a:latin typeface="Arial" panose="020B0604020202020204" pitchFamily="34" charset="0"/>
                <a:cs typeface="Arial" panose="020B0604020202020204" pitchFamily="34" charset="0"/>
              </a:rPr>
            </a:br>
            <a:r>
              <a:rPr lang="en-US" sz="3200" dirty="0" smtClean="0">
                <a:latin typeface="Arial" panose="020B0604020202020204" pitchFamily="34" charset="0"/>
                <a:cs typeface="Arial" panose="020B0604020202020204" pitchFamily="34" charset="0"/>
              </a:rPr>
              <a:t>- Customer and Garage owner must have an account.</a:t>
            </a:r>
            <a:br>
              <a:rPr lang="en-US" sz="3200" dirty="0" smtClean="0">
                <a:latin typeface="Arial" panose="020B0604020202020204" pitchFamily="34" charset="0"/>
                <a:cs typeface="Arial" panose="020B0604020202020204" pitchFamily="34" charset="0"/>
              </a:rPr>
            </a:br>
            <a:r>
              <a:rPr lang="en-US" sz="3200" dirty="0" smtClean="0">
                <a:latin typeface="Arial" panose="020B0604020202020204" pitchFamily="34" charset="0"/>
                <a:cs typeface="Arial" panose="020B0604020202020204" pitchFamily="34" charset="0"/>
              </a:rPr>
              <a:t/>
            </a:r>
            <a:br>
              <a:rPr lang="en-US" sz="3200" dirty="0" smtClean="0">
                <a:latin typeface="Arial" panose="020B0604020202020204" pitchFamily="34" charset="0"/>
                <a:cs typeface="Arial" panose="020B0604020202020204" pitchFamily="34" charset="0"/>
              </a:rPr>
            </a:br>
            <a:r>
              <a:rPr lang="en-US" sz="3200" dirty="0" smtClean="0">
                <a:latin typeface="Arial" panose="020B0604020202020204" pitchFamily="34" charset="0"/>
                <a:cs typeface="Arial" panose="020B0604020202020204" pitchFamily="34" charset="0"/>
              </a:rPr>
              <a:t>- The garage owners must provide updates on his services in software.</a:t>
            </a:r>
            <a:br>
              <a:rPr lang="en-US" sz="3200" dirty="0" smtClean="0">
                <a:latin typeface="Arial" panose="020B0604020202020204" pitchFamily="34" charset="0"/>
                <a:cs typeface="Arial" panose="020B0604020202020204" pitchFamily="34" charset="0"/>
              </a:rPr>
            </a:br>
            <a:r>
              <a:rPr lang="en-US" sz="3200" dirty="0" smtClean="0">
                <a:latin typeface="Arial" panose="020B0604020202020204" pitchFamily="34" charset="0"/>
                <a:cs typeface="Arial" panose="020B0604020202020204" pitchFamily="34" charset="0"/>
              </a:rPr>
              <a:t/>
            </a:r>
            <a:br>
              <a:rPr lang="en-US" sz="3200" dirty="0" smtClean="0">
                <a:latin typeface="Arial" panose="020B0604020202020204" pitchFamily="34" charset="0"/>
                <a:cs typeface="Arial" panose="020B0604020202020204" pitchFamily="34" charset="0"/>
              </a:rPr>
            </a:br>
            <a:r>
              <a:rPr lang="en-US" sz="3200" dirty="0" smtClean="0">
                <a:latin typeface="Arial" panose="020B0604020202020204" pitchFamily="34" charset="0"/>
                <a:cs typeface="Arial" panose="020B0604020202020204" pitchFamily="34" charset="0"/>
              </a:rPr>
              <a:t>- HR team must accept the customer request</a:t>
            </a:r>
            <a:br>
              <a:rPr lang="en-US" sz="3200" dirty="0" smtClean="0">
                <a:latin typeface="Arial" panose="020B0604020202020204" pitchFamily="34" charset="0"/>
                <a:cs typeface="Arial" panose="020B0604020202020204" pitchFamily="34" charset="0"/>
              </a:rPr>
            </a:br>
            <a:r>
              <a:rPr lang="en-US" sz="3200" dirty="0" smtClean="0">
                <a:latin typeface="Arial" panose="020B0604020202020204" pitchFamily="34" charset="0"/>
                <a:cs typeface="Arial" panose="020B0604020202020204" pitchFamily="34" charset="0"/>
              </a:rPr>
              <a:t/>
            </a:r>
            <a:br>
              <a:rPr lang="en-US" sz="3200" dirty="0" smtClean="0">
                <a:latin typeface="Arial" panose="020B0604020202020204" pitchFamily="34" charset="0"/>
                <a:cs typeface="Arial" panose="020B0604020202020204" pitchFamily="34" charset="0"/>
              </a:rPr>
            </a:br>
            <a:r>
              <a:rPr lang="en-US" sz="3200" dirty="0" smtClean="0">
                <a:latin typeface="Arial" panose="020B0604020202020204" pitchFamily="34" charset="0"/>
                <a:cs typeface="Arial" panose="020B0604020202020204" pitchFamily="34" charset="0"/>
              </a:rPr>
              <a:t>- The account employee has to create the bill</a:t>
            </a:r>
            <a:br>
              <a:rPr lang="en-US" sz="3200" dirty="0" smtClean="0">
                <a:latin typeface="Arial" panose="020B0604020202020204" pitchFamily="34" charset="0"/>
                <a:cs typeface="Arial" panose="020B0604020202020204" pitchFamily="34" charset="0"/>
              </a:rPr>
            </a:br>
            <a:endParaRPr lang="en-US" sz="3200" dirty="0"/>
          </a:p>
        </p:txBody>
      </p:sp>
    </p:spTree>
    <p:extLst>
      <p:ext uri="{BB962C8B-B14F-4D97-AF65-F5344CB8AC3E}">
        <p14:creationId xmlns:p14="http://schemas.microsoft.com/office/powerpoint/2010/main" val="34801762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7626" y="393897"/>
            <a:ext cx="11380762" cy="5632311"/>
          </a:xfrm>
          <a:prstGeom prst="rect">
            <a:avLst/>
          </a:prstGeom>
        </p:spPr>
        <p:txBody>
          <a:bodyPr wrap="square">
            <a:spAutoFit/>
          </a:bodyPr>
          <a:lstStyle/>
          <a:p>
            <a:r>
              <a:rPr lang="en-US" sz="4000" dirty="0" smtClean="0">
                <a:latin typeface="Arial" panose="020B0604020202020204" pitchFamily="34" charset="0"/>
                <a:cs typeface="Arial" panose="020B0604020202020204" pitchFamily="34" charset="0"/>
              </a:rPr>
              <a:t>8. </a:t>
            </a:r>
            <a:r>
              <a:rPr lang="en-US" sz="4000" b="1" u="sng" dirty="0" smtClean="0">
                <a:latin typeface="Arial" panose="020B0604020202020204" pitchFamily="34" charset="0"/>
                <a:cs typeface="Arial" panose="020B0604020202020204" pitchFamily="34" charset="0"/>
              </a:rPr>
              <a:t>Post Condition: </a:t>
            </a:r>
            <a:br>
              <a:rPr lang="en-US" sz="4000" b="1" u="sng" dirty="0" smtClean="0">
                <a:latin typeface="Arial" panose="020B0604020202020204" pitchFamily="34" charset="0"/>
                <a:cs typeface="Arial" panose="020B0604020202020204" pitchFamily="34" charset="0"/>
              </a:rPr>
            </a:br>
            <a:r>
              <a:rPr lang="en-US" sz="4000" b="1" u="sng" dirty="0" smtClean="0">
                <a:latin typeface="Arial" panose="020B0604020202020204" pitchFamily="34" charset="0"/>
                <a:cs typeface="Arial" panose="020B0604020202020204" pitchFamily="34" charset="0"/>
              </a:rPr>
              <a:t/>
            </a:r>
            <a:br>
              <a:rPr lang="en-US" sz="4000" b="1" u="sng" dirty="0" smtClean="0">
                <a:latin typeface="Arial" panose="020B0604020202020204" pitchFamily="34" charset="0"/>
                <a:cs typeface="Arial" panose="020B0604020202020204" pitchFamily="34" charset="0"/>
              </a:rPr>
            </a:br>
            <a:r>
              <a:rPr lang="en-US" sz="4000" dirty="0" smtClean="0">
                <a:latin typeface="Arial" panose="020B0604020202020204" pitchFamily="34" charset="0"/>
                <a:cs typeface="Arial" panose="020B0604020202020204" pitchFamily="34" charset="0"/>
              </a:rPr>
              <a:t>- After successful login, the customer needs to be given specific directions for the desired service.</a:t>
            </a:r>
            <a:br>
              <a:rPr lang="en-US" sz="4000" dirty="0" smtClean="0">
                <a:latin typeface="Arial" panose="020B0604020202020204" pitchFamily="34" charset="0"/>
                <a:cs typeface="Arial" panose="020B0604020202020204" pitchFamily="34" charset="0"/>
              </a:rPr>
            </a:br>
            <a:r>
              <a:rPr lang="en-US" sz="4000" dirty="0" smtClean="0">
                <a:latin typeface="Arial" panose="020B0604020202020204" pitchFamily="34" charset="0"/>
                <a:cs typeface="Arial" panose="020B0604020202020204" pitchFamily="34" charset="0"/>
              </a:rPr>
              <a:t/>
            </a:r>
            <a:br>
              <a:rPr lang="en-US" sz="4000" dirty="0" smtClean="0">
                <a:latin typeface="Arial" panose="020B0604020202020204" pitchFamily="34" charset="0"/>
                <a:cs typeface="Arial" panose="020B0604020202020204" pitchFamily="34" charset="0"/>
              </a:rPr>
            </a:br>
            <a:r>
              <a:rPr lang="en-US" sz="4000" dirty="0" smtClean="0">
                <a:latin typeface="Arial" panose="020B0604020202020204" pitchFamily="34" charset="0"/>
                <a:cs typeface="Arial" panose="020B0604020202020204" pitchFamily="34" charset="0"/>
              </a:rPr>
              <a:t>- The customer will choose the payment method</a:t>
            </a:r>
            <a:br>
              <a:rPr lang="en-US" sz="4000" dirty="0" smtClean="0">
                <a:latin typeface="Arial" panose="020B0604020202020204" pitchFamily="34" charset="0"/>
                <a:cs typeface="Arial" panose="020B0604020202020204" pitchFamily="34" charset="0"/>
              </a:rPr>
            </a:br>
            <a:r>
              <a:rPr lang="en-US" sz="4000" dirty="0" smtClean="0">
                <a:latin typeface="Arial" panose="020B0604020202020204" pitchFamily="34" charset="0"/>
                <a:cs typeface="Arial" panose="020B0604020202020204" pitchFamily="34" charset="0"/>
              </a:rPr>
              <a:t/>
            </a:r>
            <a:br>
              <a:rPr lang="en-US" sz="4000" dirty="0" smtClean="0">
                <a:latin typeface="Arial" panose="020B0604020202020204" pitchFamily="34" charset="0"/>
                <a:cs typeface="Arial" panose="020B0604020202020204" pitchFamily="34" charset="0"/>
              </a:rPr>
            </a:br>
            <a:r>
              <a:rPr lang="en-US" sz="4000" dirty="0" smtClean="0">
                <a:latin typeface="Arial" panose="020B0604020202020204" pitchFamily="34" charset="0"/>
                <a:cs typeface="Arial" panose="020B0604020202020204" pitchFamily="34" charset="0"/>
              </a:rPr>
              <a:t>- The developer will add new features for software</a:t>
            </a:r>
            <a:endParaRPr lang="en-US" sz="4000" dirty="0"/>
          </a:p>
        </p:txBody>
      </p:sp>
    </p:spTree>
    <p:extLst>
      <p:ext uri="{BB962C8B-B14F-4D97-AF65-F5344CB8AC3E}">
        <p14:creationId xmlns:p14="http://schemas.microsoft.com/office/powerpoint/2010/main" val="19739754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16439" y="416728"/>
            <a:ext cx="5492273" cy="646331"/>
          </a:xfrm>
          <a:prstGeom prst="rect">
            <a:avLst/>
          </a:prstGeom>
        </p:spPr>
        <p:txBody>
          <a:bodyPr wrap="none">
            <a:spAutoFit/>
          </a:bodyPr>
          <a:lstStyle/>
          <a:p>
            <a:r>
              <a:rPr lang="en-US" sz="3600" b="1" dirty="0" smtClean="0"/>
              <a:t>9. Typical Course of events:</a:t>
            </a:r>
            <a:endParaRPr lang="en-US" sz="3600" b="1" dirty="0"/>
          </a:p>
        </p:txBody>
      </p:sp>
      <p:graphicFrame>
        <p:nvGraphicFramePr>
          <p:cNvPr id="3" name="Table 2"/>
          <p:cNvGraphicFramePr>
            <a:graphicFrameLocks noGrp="1"/>
          </p:cNvGraphicFramePr>
          <p:nvPr>
            <p:extLst>
              <p:ext uri="{D42A27DB-BD31-4B8C-83A1-F6EECF244321}">
                <p14:modId xmlns:p14="http://schemas.microsoft.com/office/powerpoint/2010/main" val="3446134961"/>
              </p:ext>
            </p:extLst>
          </p:nvPr>
        </p:nvGraphicFramePr>
        <p:xfrm>
          <a:off x="531812" y="1295403"/>
          <a:ext cx="11353800" cy="5248984"/>
        </p:xfrm>
        <a:graphic>
          <a:graphicData uri="http://schemas.openxmlformats.org/drawingml/2006/table">
            <a:tbl>
              <a:tblPr firstRow="1" bandRow="1"/>
              <a:tblGrid>
                <a:gridCol w="5676900"/>
                <a:gridCol w="5676900"/>
              </a:tblGrid>
              <a:tr h="338287">
                <a:tc>
                  <a:txBody>
                    <a:bodyPr/>
                    <a:lstStyle>
                      <a:lvl1pPr marL="0" algn="l" defTabSz="914400" rtl="0" eaLnBrk="1" latinLnBrk="0" hangingPunct="1">
                        <a:defRPr sz="1800" b="1" kern="1200">
                          <a:solidFill>
                            <a:schemeClr val="tx1"/>
                          </a:solidFill>
                          <a:latin typeface="Calibri" panose="020F0502020204030204"/>
                        </a:defRPr>
                      </a:lvl1pPr>
                      <a:lvl2pPr marL="457200" algn="l" defTabSz="914400" rtl="0" eaLnBrk="1" latinLnBrk="0" hangingPunct="1">
                        <a:defRPr sz="1800" b="1" kern="1200">
                          <a:solidFill>
                            <a:schemeClr val="tx1"/>
                          </a:solidFill>
                          <a:latin typeface="Calibri" panose="020F0502020204030204"/>
                        </a:defRPr>
                      </a:lvl2pPr>
                      <a:lvl3pPr marL="914400" algn="l" defTabSz="914400" rtl="0" eaLnBrk="1" latinLnBrk="0" hangingPunct="1">
                        <a:defRPr sz="1800" b="1" kern="1200">
                          <a:solidFill>
                            <a:schemeClr val="tx1"/>
                          </a:solidFill>
                          <a:latin typeface="Calibri" panose="020F0502020204030204"/>
                        </a:defRPr>
                      </a:lvl3pPr>
                      <a:lvl4pPr marL="1371600" algn="l" defTabSz="914400" rtl="0" eaLnBrk="1" latinLnBrk="0" hangingPunct="1">
                        <a:defRPr sz="1800" b="1" kern="1200">
                          <a:solidFill>
                            <a:schemeClr val="tx1"/>
                          </a:solidFill>
                          <a:latin typeface="Calibri" panose="020F0502020204030204"/>
                        </a:defRPr>
                      </a:lvl4pPr>
                      <a:lvl5pPr marL="1828800" algn="l" defTabSz="914400" rtl="0" eaLnBrk="1" latinLnBrk="0" hangingPunct="1">
                        <a:defRPr sz="1800" b="1" kern="1200">
                          <a:solidFill>
                            <a:schemeClr val="tx1"/>
                          </a:solidFill>
                          <a:latin typeface="Calibri" panose="020F0502020204030204"/>
                        </a:defRPr>
                      </a:lvl5pPr>
                      <a:lvl6pPr marL="2286000" algn="l" defTabSz="914400" rtl="0" eaLnBrk="1" latinLnBrk="0" hangingPunct="1">
                        <a:defRPr sz="1800" b="1" kern="1200">
                          <a:solidFill>
                            <a:schemeClr val="tx1"/>
                          </a:solidFill>
                          <a:latin typeface="Calibri" panose="020F0502020204030204"/>
                        </a:defRPr>
                      </a:lvl6pPr>
                      <a:lvl7pPr marL="2743200" algn="l" defTabSz="914400" rtl="0" eaLnBrk="1" latinLnBrk="0" hangingPunct="1">
                        <a:defRPr sz="1800" b="1" kern="1200">
                          <a:solidFill>
                            <a:schemeClr val="tx1"/>
                          </a:solidFill>
                          <a:latin typeface="Calibri" panose="020F0502020204030204"/>
                        </a:defRPr>
                      </a:lvl7pPr>
                      <a:lvl8pPr marL="3200400" algn="l" defTabSz="914400" rtl="0" eaLnBrk="1" latinLnBrk="0" hangingPunct="1">
                        <a:defRPr sz="1800" b="1" kern="1200">
                          <a:solidFill>
                            <a:schemeClr val="tx1"/>
                          </a:solidFill>
                          <a:latin typeface="Calibri" panose="020F0502020204030204"/>
                        </a:defRPr>
                      </a:lvl8pPr>
                      <a:lvl9pPr marL="3657600" algn="l" defTabSz="914400" rtl="0" eaLnBrk="1" latinLnBrk="0" hangingPunct="1">
                        <a:defRPr sz="1800" b="1" kern="1200">
                          <a:solidFill>
                            <a:schemeClr val="tx1"/>
                          </a:solidFill>
                          <a:latin typeface="Calibri" panose="020F0502020204030204"/>
                        </a:defRPr>
                      </a:lvl9pPr>
                    </a:lstStyle>
                    <a:p>
                      <a:r>
                        <a:rPr lang="en-US" dirty="0" smtClean="0"/>
                        <a:t>                                 Actor</a:t>
                      </a:r>
                      <a:r>
                        <a:rPr lang="en-US" baseline="0" dirty="0" smtClean="0"/>
                        <a:t> Actions</a:t>
                      </a:r>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b="1" kern="1200">
                          <a:solidFill>
                            <a:schemeClr val="tx1"/>
                          </a:solidFill>
                          <a:latin typeface="Calibri" panose="020F0502020204030204"/>
                        </a:defRPr>
                      </a:lvl1pPr>
                      <a:lvl2pPr marL="457200" algn="l" defTabSz="914400" rtl="0" eaLnBrk="1" latinLnBrk="0" hangingPunct="1">
                        <a:defRPr sz="1800" b="1" kern="1200">
                          <a:solidFill>
                            <a:schemeClr val="tx1"/>
                          </a:solidFill>
                          <a:latin typeface="Calibri" panose="020F0502020204030204"/>
                        </a:defRPr>
                      </a:lvl2pPr>
                      <a:lvl3pPr marL="914400" algn="l" defTabSz="914400" rtl="0" eaLnBrk="1" latinLnBrk="0" hangingPunct="1">
                        <a:defRPr sz="1800" b="1" kern="1200">
                          <a:solidFill>
                            <a:schemeClr val="tx1"/>
                          </a:solidFill>
                          <a:latin typeface="Calibri" panose="020F0502020204030204"/>
                        </a:defRPr>
                      </a:lvl3pPr>
                      <a:lvl4pPr marL="1371600" algn="l" defTabSz="914400" rtl="0" eaLnBrk="1" latinLnBrk="0" hangingPunct="1">
                        <a:defRPr sz="1800" b="1" kern="1200">
                          <a:solidFill>
                            <a:schemeClr val="tx1"/>
                          </a:solidFill>
                          <a:latin typeface="Calibri" panose="020F0502020204030204"/>
                        </a:defRPr>
                      </a:lvl4pPr>
                      <a:lvl5pPr marL="1828800" algn="l" defTabSz="914400" rtl="0" eaLnBrk="1" latinLnBrk="0" hangingPunct="1">
                        <a:defRPr sz="1800" b="1" kern="1200">
                          <a:solidFill>
                            <a:schemeClr val="tx1"/>
                          </a:solidFill>
                          <a:latin typeface="Calibri" panose="020F0502020204030204"/>
                        </a:defRPr>
                      </a:lvl5pPr>
                      <a:lvl6pPr marL="2286000" algn="l" defTabSz="914400" rtl="0" eaLnBrk="1" latinLnBrk="0" hangingPunct="1">
                        <a:defRPr sz="1800" b="1" kern="1200">
                          <a:solidFill>
                            <a:schemeClr val="tx1"/>
                          </a:solidFill>
                          <a:latin typeface="Calibri" panose="020F0502020204030204"/>
                        </a:defRPr>
                      </a:lvl6pPr>
                      <a:lvl7pPr marL="2743200" algn="l" defTabSz="914400" rtl="0" eaLnBrk="1" latinLnBrk="0" hangingPunct="1">
                        <a:defRPr sz="1800" b="1" kern="1200">
                          <a:solidFill>
                            <a:schemeClr val="tx1"/>
                          </a:solidFill>
                          <a:latin typeface="Calibri" panose="020F0502020204030204"/>
                        </a:defRPr>
                      </a:lvl7pPr>
                      <a:lvl8pPr marL="3200400" algn="l" defTabSz="914400" rtl="0" eaLnBrk="1" latinLnBrk="0" hangingPunct="1">
                        <a:defRPr sz="1800" b="1" kern="1200">
                          <a:solidFill>
                            <a:schemeClr val="tx1"/>
                          </a:solidFill>
                          <a:latin typeface="Calibri" panose="020F0502020204030204"/>
                        </a:defRPr>
                      </a:lvl8pPr>
                      <a:lvl9pPr marL="3657600" algn="l" defTabSz="914400" rtl="0" eaLnBrk="1" latinLnBrk="0" hangingPunct="1">
                        <a:defRPr sz="1800" b="1" kern="1200">
                          <a:solidFill>
                            <a:schemeClr val="tx1"/>
                          </a:solidFill>
                          <a:latin typeface="Calibri" panose="020F0502020204030204"/>
                        </a:defRPr>
                      </a:lvl9pPr>
                    </a:lstStyle>
                    <a:p>
                      <a:r>
                        <a:rPr lang="en-US" dirty="0" smtClean="0"/>
                        <a:t>                                   System Actions</a:t>
                      </a:r>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r>
              <a:tr h="592002">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r>
                        <a:rPr lang="en-US" dirty="0" smtClean="0">
                          <a:latin typeface="Arial" panose="020B0604020202020204" pitchFamily="34" charset="0"/>
                          <a:cs typeface="Arial" panose="020B0604020202020204" pitchFamily="34" charset="0"/>
                        </a:rPr>
                        <a:t>1. Begins when a customer face</a:t>
                      </a:r>
                      <a:r>
                        <a:rPr lang="en-US" baseline="0" dirty="0" smtClean="0">
                          <a:latin typeface="Arial" panose="020B0604020202020204" pitchFamily="34" charset="0"/>
                          <a:cs typeface="Arial" panose="020B0604020202020204" pitchFamily="34" charset="0"/>
                        </a:rPr>
                        <a:t> vehicle related problem.</a:t>
                      </a:r>
                      <a:endParaRPr lang="en-US" dirty="0">
                        <a:latin typeface="Arial" panose="020B0604020202020204" pitchFamily="34" charset="0"/>
                        <a:cs typeface="Arial" panose="020B0604020202020204" pitchFamily="34" charset="0"/>
                      </a:endParaRP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r>
              <a:tr h="592002">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r>
                        <a:rPr lang="en-US" dirty="0" smtClean="0"/>
                        <a:t>2. Then customer open the app and logs</a:t>
                      </a:r>
                      <a:r>
                        <a:rPr lang="en-US" baseline="0" dirty="0" smtClean="0"/>
                        <a:t> in to the account.</a:t>
                      </a:r>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r>
                        <a:rPr lang="en-US" dirty="0" smtClean="0"/>
                        <a:t>3.</a:t>
                      </a:r>
                      <a:r>
                        <a:rPr lang="en-US" baseline="0" dirty="0" smtClean="0"/>
                        <a:t> The System verifies the customer ID and Password.</a:t>
                      </a:r>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r>
              <a:tr h="592002">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r>
                        <a:rPr lang="en-US" dirty="0" smtClean="0"/>
                        <a:t>4. After a successful login, a customer go to service option and choose any service options.</a:t>
                      </a:r>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r>
              <a:tr h="38858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r>
                        <a:rPr lang="en-US" dirty="0" smtClean="0"/>
                        <a:t>5. HR team receives customer’s required service</a:t>
                      </a:r>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r>
                        <a:rPr lang="en-US" dirty="0" smtClean="0"/>
                        <a:t>6. The System sends information to the operation team</a:t>
                      </a:r>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r>
              <a:tr h="592002">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r>
                        <a:rPr lang="en-US" dirty="0" smtClean="0"/>
                        <a:t>7. Operation team contacts</a:t>
                      </a:r>
                      <a:r>
                        <a:rPr lang="en-US" baseline="0" dirty="0" smtClean="0"/>
                        <a:t> with garage owners.</a:t>
                      </a:r>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r>
                        <a:rPr lang="en-US" dirty="0" smtClean="0"/>
                        <a:t>8. Also the system sends</a:t>
                      </a:r>
                      <a:r>
                        <a:rPr lang="en-US" baseline="0" dirty="0" smtClean="0"/>
                        <a:t> customer’s required info to garage owners.</a:t>
                      </a:r>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r>
              <a:tr h="592002">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r>
                        <a:rPr lang="en-US" dirty="0" smtClean="0"/>
                        <a:t>9. Then garage owners completes fixed work for customer.</a:t>
                      </a:r>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r>
                        <a:rPr lang="en-US" dirty="0" smtClean="0"/>
                        <a:t>10. The System sends</a:t>
                      </a:r>
                      <a:r>
                        <a:rPr lang="en-US" baseline="0" dirty="0" smtClean="0"/>
                        <a:t> work’s info to account employee </a:t>
                      </a:r>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r>
              <a:tr h="592002">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r>
                        <a:rPr lang="en-US" dirty="0" smtClean="0"/>
                        <a:t>11. Account employee creates the bill and</a:t>
                      </a:r>
                      <a:r>
                        <a:rPr lang="en-US" baseline="0" dirty="0" smtClean="0"/>
                        <a:t> sends it to the customer.</a:t>
                      </a:r>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r>
              <a:tr h="37516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r>
                        <a:rPr lang="en-US" dirty="0" smtClean="0"/>
                        <a:t>12. Customer pays the bill</a:t>
                      </a:r>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r>
                        <a:rPr lang="en-US" dirty="0" smtClean="0"/>
                        <a:t>13. The System confirms customer’s bill</a:t>
                      </a:r>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r>
              <a:tr h="37516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r>
                        <a:rPr lang="en-US" dirty="0" smtClean="0"/>
                        <a:t>14. User data management Saves all</a:t>
                      </a:r>
                      <a:r>
                        <a:rPr lang="en-US" baseline="0" dirty="0" smtClean="0"/>
                        <a:t> processing</a:t>
                      </a:r>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en-US"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r>
            </a:tbl>
          </a:graphicData>
        </a:graphic>
      </p:graphicFrame>
    </p:spTree>
    <p:extLst>
      <p:ext uri="{BB962C8B-B14F-4D97-AF65-F5344CB8AC3E}">
        <p14:creationId xmlns:p14="http://schemas.microsoft.com/office/powerpoint/2010/main" val="28577354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89317" y="647114"/>
            <a:ext cx="10775852" cy="6494085"/>
          </a:xfrm>
          <a:prstGeom prst="rect">
            <a:avLst/>
          </a:prstGeom>
        </p:spPr>
        <p:txBody>
          <a:bodyPr wrap="square">
            <a:spAutoFit/>
          </a:bodyPr>
          <a:lstStyle/>
          <a:p>
            <a:r>
              <a:rPr lang="en-US" sz="3200" b="1" dirty="0" smtClean="0"/>
              <a:t>10. </a:t>
            </a:r>
            <a:r>
              <a:rPr lang="en-US" sz="3200" b="1" u="sng" dirty="0" smtClean="0"/>
              <a:t>Alternative flow of events:</a:t>
            </a:r>
            <a:br>
              <a:rPr lang="en-US" sz="3200" b="1" u="sng" dirty="0" smtClean="0"/>
            </a:br>
            <a:r>
              <a:rPr lang="en-US" sz="3200" b="1" u="sng" dirty="0" smtClean="0"/>
              <a:t/>
            </a:r>
            <a:br>
              <a:rPr lang="en-US" sz="3200" b="1" u="sng" dirty="0" smtClean="0"/>
            </a:br>
            <a:r>
              <a:rPr lang="en-US" sz="3200" dirty="0" smtClean="0"/>
              <a:t>- </a:t>
            </a:r>
            <a:r>
              <a:rPr lang="en-US" sz="3200" dirty="0" smtClean="0">
                <a:latin typeface="Arial" panose="020B0604020202020204" pitchFamily="34" charset="0"/>
                <a:cs typeface="Arial" panose="020B0604020202020204" pitchFamily="34" charset="0"/>
              </a:rPr>
              <a:t>Step 3: Customer verification failed. Display an error message, cancel login step.</a:t>
            </a:r>
            <a:br>
              <a:rPr lang="en-US" sz="3200" dirty="0" smtClean="0">
                <a:latin typeface="Arial" panose="020B0604020202020204" pitchFamily="34" charset="0"/>
                <a:cs typeface="Arial" panose="020B0604020202020204" pitchFamily="34" charset="0"/>
              </a:rPr>
            </a:br>
            <a:r>
              <a:rPr lang="en-US" sz="3200" dirty="0" smtClean="0">
                <a:latin typeface="Arial" panose="020B0604020202020204" pitchFamily="34" charset="0"/>
                <a:cs typeface="Arial" panose="020B0604020202020204" pitchFamily="34" charset="0"/>
              </a:rPr>
              <a:t/>
            </a:r>
            <a:br>
              <a:rPr lang="en-US" sz="3200" dirty="0" smtClean="0">
                <a:latin typeface="Arial" panose="020B0604020202020204" pitchFamily="34" charset="0"/>
                <a:cs typeface="Arial" panose="020B0604020202020204" pitchFamily="34" charset="0"/>
              </a:rPr>
            </a:br>
            <a:r>
              <a:rPr lang="en-US" sz="3200" dirty="0" smtClean="0">
                <a:latin typeface="Arial" panose="020B0604020202020204" pitchFamily="34" charset="0"/>
                <a:cs typeface="Arial" panose="020B0604020202020204" pitchFamily="34" charset="0"/>
              </a:rPr>
              <a:t>- Step 7: Garage owner refuse the service. Operation team sends message HR team and HR team inform to customer.</a:t>
            </a:r>
            <a:br>
              <a:rPr lang="en-US" sz="3200" dirty="0" smtClean="0">
                <a:latin typeface="Arial" panose="020B0604020202020204" pitchFamily="34" charset="0"/>
                <a:cs typeface="Arial" panose="020B0604020202020204" pitchFamily="34" charset="0"/>
              </a:rPr>
            </a:br>
            <a:r>
              <a:rPr lang="en-US" sz="3200" dirty="0" smtClean="0">
                <a:latin typeface="Arial" panose="020B0604020202020204" pitchFamily="34" charset="0"/>
                <a:cs typeface="Arial" panose="020B0604020202020204" pitchFamily="34" charset="0"/>
              </a:rPr>
              <a:t/>
            </a:r>
            <a:br>
              <a:rPr lang="en-US" sz="3200" dirty="0" smtClean="0">
                <a:latin typeface="Arial" panose="020B0604020202020204" pitchFamily="34" charset="0"/>
                <a:cs typeface="Arial" panose="020B0604020202020204" pitchFamily="34" charset="0"/>
              </a:rPr>
            </a:br>
            <a:r>
              <a:rPr lang="en-US" sz="3200" dirty="0" smtClean="0">
                <a:latin typeface="Arial" panose="020B0604020202020204" pitchFamily="34" charset="0"/>
                <a:cs typeface="Arial" panose="020B0604020202020204" pitchFamily="34" charset="0"/>
              </a:rPr>
              <a:t>- Step12: Customer failed to Payment. The bill has been added to the customer's loan repayment section.</a:t>
            </a:r>
            <a:br>
              <a:rPr lang="en-US" sz="3200" dirty="0" smtClean="0">
                <a:latin typeface="Arial" panose="020B0604020202020204" pitchFamily="34" charset="0"/>
                <a:cs typeface="Arial" panose="020B0604020202020204" pitchFamily="34" charset="0"/>
              </a:rPr>
            </a:br>
            <a:r>
              <a:rPr lang="en-US" sz="3200" dirty="0" smtClean="0">
                <a:latin typeface="Arial" panose="020B0604020202020204" pitchFamily="34" charset="0"/>
                <a:cs typeface="Arial" panose="020B0604020202020204" pitchFamily="34" charset="0"/>
              </a:rPr>
              <a:t/>
            </a:r>
            <a:br>
              <a:rPr lang="en-US" sz="3200" dirty="0" smtClean="0">
                <a:latin typeface="Arial" panose="020B0604020202020204" pitchFamily="34" charset="0"/>
                <a:cs typeface="Arial" panose="020B0604020202020204" pitchFamily="34" charset="0"/>
              </a:rPr>
            </a:br>
            <a:endParaRPr lang="en-US" sz="3200" dirty="0"/>
          </a:p>
        </p:txBody>
      </p:sp>
    </p:spTree>
    <p:extLst>
      <p:ext uri="{BB962C8B-B14F-4D97-AF65-F5344CB8AC3E}">
        <p14:creationId xmlns:p14="http://schemas.microsoft.com/office/powerpoint/2010/main" val="30120715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47114" y="1689353"/>
            <a:ext cx="10972800" cy="3046988"/>
          </a:xfrm>
          <a:prstGeom prst="rect">
            <a:avLst/>
          </a:prstGeom>
        </p:spPr>
        <p:txBody>
          <a:bodyPr wrap="square">
            <a:spAutoFit/>
          </a:bodyPr>
          <a:lstStyle/>
          <a:p>
            <a:r>
              <a:rPr lang="en-US" sz="4800" b="1" dirty="0" smtClean="0"/>
              <a:t>11. </a:t>
            </a:r>
            <a:r>
              <a:rPr lang="en-US" sz="4800" b="1" u="sng" dirty="0" smtClean="0"/>
              <a:t>Exceptional flow of events:</a:t>
            </a:r>
            <a:br>
              <a:rPr lang="en-US" sz="4800" b="1" u="sng" dirty="0" smtClean="0"/>
            </a:br>
            <a:r>
              <a:rPr lang="en-US" sz="4800" b="1" u="sng" dirty="0" smtClean="0"/>
              <a:t/>
            </a:r>
            <a:br>
              <a:rPr lang="en-US" sz="4800" b="1" u="sng" dirty="0" smtClean="0"/>
            </a:br>
            <a:r>
              <a:rPr lang="en-US" sz="4800" dirty="0" smtClean="0"/>
              <a:t>- System failure in the process before step 3 or 6 or 8 or 10; cancel the next step</a:t>
            </a:r>
            <a:endParaRPr lang="en-US" sz="4800" dirty="0"/>
          </a:p>
        </p:txBody>
      </p:sp>
    </p:spTree>
    <p:extLst>
      <p:ext uri="{BB962C8B-B14F-4D97-AF65-F5344CB8AC3E}">
        <p14:creationId xmlns:p14="http://schemas.microsoft.com/office/powerpoint/2010/main" val="11149349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838200" y="365125"/>
            <a:ext cx="10515600" cy="5937201"/>
          </a:xfrm>
        </p:spPr>
        <p:txBody>
          <a:bodyPr>
            <a:normAutofit/>
          </a:bodyPr>
          <a:lstStyle/>
          <a:p>
            <a:r>
              <a:rPr lang="en-US" b="1" u="sng" dirty="0" smtClean="0"/>
              <a:t>Our team members :</a:t>
            </a:r>
            <a:br>
              <a:rPr lang="en-US" b="1" u="sng" dirty="0" smtClean="0"/>
            </a:br>
            <a:r>
              <a:rPr lang="en-US" b="1" u="sng" dirty="0" smtClean="0"/>
              <a:t/>
            </a:r>
            <a:br>
              <a:rPr lang="en-US" b="1" u="sng" dirty="0" smtClean="0"/>
            </a:br>
            <a:r>
              <a:rPr lang="en-US" dirty="0" smtClean="0"/>
              <a:t>1. SHAON, INDROJIT DHE (ID: 18-38674-3)</a:t>
            </a:r>
            <a:br>
              <a:rPr lang="en-US" dirty="0" smtClean="0"/>
            </a:br>
            <a:r>
              <a:rPr lang="en-US" dirty="0" smtClean="0"/>
              <a:t/>
            </a:r>
            <a:br>
              <a:rPr lang="en-US" dirty="0" smtClean="0"/>
            </a:br>
            <a:r>
              <a:rPr lang="en-US" dirty="0" smtClean="0"/>
              <a:t>2. </a:t>
            </a:r>
            <a:r>
              <a:rPr lang="en-US" dirty="0" err="1" smtClean="0"/>
              <a:t>Nabajit</a:t>
            </a:r>
            <a:r>
              <a:rPr lang="en-US" dirty="0" smtClean="0"/>
              <a:t> </a:t>
            </a:r>
            <a:r>
              <a:rPr lang="en-US" dirty="0" err="1" smtClean="0"/>
              <a:t>Dey</a:t>
            </a:r>
            <a:r>
              <a:rPr lang="en-US" dirty="0" smtClean="0"/>
              <a:t> (ID: 19-40618-1)</a:t>
            </a:r>
            <a:br>
              <a:rPr lang="en-US" dirty="0" smtClean="0"/>
            </a:br>
            <a:r>
              <a:rPr lang="en-US" dirty="0" smtClean="0"/>
              <a:t/>
            </a:r>
            <a:br>
              <a:rPr lang="en-US" dirty="0" smtClean="0"/>
            </a:br>
            <a:r>
              <a:rPr lang="en-US" dirty="0" smtClean="0"/>
              <a:t>3. </a:t>
            </a:r>
            <a:r>
              <a:rPr lang="en-US" dirty="0" err="1" smtClean="0"/>
              <a:t>Pranto</a:t>
            </a:r>
            <a:r>
              <a:rPr lang="en-US" dirty="0" smtClean="0"/>
              <a:t> Saha (ID: 18-38805-3)</a:t>
            </a:r>
            <a:br>
              <a:rPr lang="en-US" dirty="0" smtClean="0"/>
            </a:br>
            <a:r>
              <a:rPr lang="en-US" dirty="0" smtClean="0"/>
              <a:t/>
            </a:r>
            <a:br>
              <a:rPr lang="en-US" dirty="0" smtClean="0"/>
            </a:br>
            <a:r>
              <a:rPr lang="en-US" dirty="0" smtClean="0"/>
              <a:t>4. </a:t>
            </a:r>
            <a:r>
              <a:rPr lang="en-US" dirty="0" err="1" smtClean="0"/>
              <a:t>Sakib</a:t>
            </a:r>
            <a:r>
              <a:rPr lang="en-US" dirty="0" smtClean="0"/>
              <a:t>-Ul-Ahsan (ID: 20-42978-1)</a:t>
            </a:r>
            <a:endParaRPr lang="en-US" dirty="0"/>
          </a:p>
        </p:txBody>
      </p:sp>
    </p:spTree>
    <p:extLst>
      <p:ext uri="{BB962C8B-B14F-4D97-AF65-F5344CB8AC3E}">
        <p14:creationId xmlns:p14="http://schemas.microsoft.com/office/powerpoint/2010/main" val="7746980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187505" y="2615956"/>
            <a:ext cx="5815818" cy="1325563"/>
          </a:xfrm>
          <a:blipFill>
            <a:blip r:embed="rId2"/>
            <a:tile tx="0" ty="0" sx="100000" sy="100000" flip="none" algn="tl"/>
          </a:blipFill>
        </p:spPr>
        <p:txBody>
          <a:bodyPr>
            <a:normAutofit/>
          </a:bodyPr>
          <a:lstStyle/>
          <a:p>
            <a:r>
              <a:rPr lang="en-US" sz="8800" b="1" dirty="0" smtClean="0"/>
              <a:t>USER STORY</a:t>
            </a:r>
            <a:endParaRPr lang="en-US" sz="8800" b="1" dirty="0"/>
          </a:p>
        </p:txBody>
      </p:sp>
    </p:spTree>
    <p:extLst>
      <p:ext uri="{BB962C8B-B14F-4D97-AF65-F5344CB8AC3E}">
        <p14:creationId xmlns:p14="http://schemas.microsoft.com/office/powerpoint/2010/main" val="39043865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89595" y="0"/>
            <a:ext cx="8412810" cy="6858000"/>
          </a:xfrm>
          <a:prstGeom prst="rect">
            <a:avLst/>
          </a:prstGeom>
        </p:spPr>
      </p:pic>
    </p:spTree>
    <p:extLst>
      <p:ext uri="{BB962C8B-B14F-4D97-AF65-F5344CB8AC3E}">
        <p14:creationId xmlns:p14="http://schemas.microsoft.com/office/powerpoint/2010/main" val="34712973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93289" y="0"/>
            <a:ext cx="8605422" cy="6858000"/>
          </a:xfrm>
          <a:prstGeom prst="rect">
            <a:avLst/>
          </a:prstGeom>
        </p:spPr>
      </p:pic>
    </p:spTree>
    <p:extLst>
      <p:ext uri="{BB962C8B-B14F-4D97-AF65-F5344CB8AC3E}">
        <p14:creationId xmlns:p14="http://schemas.microsoft.com/office/powerpoint/2010/main" val="8175596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3159" y="0"/>
            <a:ext cx="8785682" cy="6858000"/>
          </a:xfrm>
          <a:prstGeom prst="rect">
            <a:avLst/>
          </a:prstGeom>
        </p:spPr>
      </p:pic>
    </p:spTree>
    <p:extLst>
      <p:ext uri="{BB962C8B-B14F-4D97-AF65-F5344CB8AC3E}">
        <p14:creationId xmlns:p14="http://schemas.microsoft.com/office/powerpoint/2010/main" val="34441470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25678" y="0"/>
            <a:ext cx="8940644" cy="6858000"/>
          </a:xfrm>
          <a:prstGeom prst="rect">
            <a:avLst/>
          </a:prstGeom>
        </p:spPr>
      </p:pic>
    </p:spTree>
    <p:extLst>
      <p:ext uri="{BB962C8B-B14F-4D97-AF65-F5344CB8AC3E}">
        <p14:creationId xmlns:p14="http://schemas.microsoft.com/office/powerpoint/2010/main" val="23320697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0560" y="0"/>
            <a:ext cx="9230879" cy="6858000"/>
          </a:xfrm>
          <a:prstGeom prst="rect">
            <a:avLst/>
          </a:prstGeom>
        </p:spPr>
      </p:pic>
    </p:spTree>
    <p:extLst>
      <p:ext uri="{BB962C8B-B14F-4D97-AF65-F5344CB8AC3E}">
        <p14:creationId xmlns:p14="http://schemas.microsoft.com/office/powerpoint/2010/main" val="32077721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51139" y="0"/>
            <a:ext cx="9289721" cy="6858000"/>
          </a:xfrm>
          <a:prstGeom prst="rect">
            <a:avLst/>
          </a:prstGeom>
        </p:spPr>
      </p:pic>
    </p:spTree>
    <p:extLst>
      <p:ext uri="{BB962C8B-B14F-4D97-AF65-F5344CB8AC3E}">
        <p14:creationId xmlns:p14="http://schemas.microsoft.com/office/powerpoint/2010/main" val="29170163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38298" y="0"/>
            <a:ext cx="9115403" cy="6858000"/>
          </a:xfrm>
          <a:prstGeom prst="rect">
            <a:avLst/>
          </a:prstGeom>
        </p:spPr>
      </p:pic>
    </p:spTree>
    <p:extLst>
      <p:ext uri="{BB962C8B-B14F-4D97-AF65-F5344CB8AC3E}">
        <p14:creationId xmlns:p14="http://schemas.microsoft.com/office/powerpoint/2010/main" val="23025596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323" y="0"/>
            <a:ext cx="9905353" cy="6858000"/>
          </a:xfrm>
          <a:prstGeom prst="rect">
            <a:avLst/>
          </a:prstGeom>
        </p:spPr>
      </p:pic>
    </p:spTree>
    <p:extLst>
      <p:ext uri="{BB962C8B-B14F-4D97-AF65-F5344CB8AC3E}">
        <p14:creationId xmlns:p14="http://schemas.microsoft.com/office/powerpoint/2010/main" val="16489542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4274" y="0"/>
            <a:ext cx="9863452" cy="6858000"/>
          </a:xfrm>
          <a:prstGeom prst="rect">
            <a:avLst/>
          </a:prstGeom>
        </p:spPr>
      </p:pic>
    </p:spTree>
    <p:extLst>
      <p:ext uri="{BB962C8B-B14F-4D97-AF65-F5344CB8AC3E}">
        <p14:creationId xmlns:p14="http://schemas.microsoft.com/office/powerpoint/2010/main" val="8504601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07012" y="2531549"/>
            <a:ext cx="10515600" cy="1325563"/>
          </a:xfrm>
        </p:spPr>
        <p:txBody>
          <a:bodyPr>
            <a:noAutofit/>
          </a:bodyPr>
          <a:lstStyle/>
          <a:p>
            <a:r>
              <a:rPr lang="en-US" sz="9600" b="1" dirty="0" smtClean="0"/>
              <a:t>    PROPOSAL PART</a:t>
            </a:r>
            <a:endParaRPr lang="en-US" sz="9600" b="1" dirty="0"/>
          </a:p>
        </p:txBody>
      </p:sp>
    </p:spTree>
    <p:extLst>
      <p:ext uri="{BB962C8B-B14F-4D97-AF65-F5344CB8AC3E}">
        <p14:creationId xmlns:p14="http://schemas.microsoft.com/office/powerpoint/2010/main" val="18177517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Rectangle 1"/>
          <p:cNvSpPr/>
          <p:nvPr/>
        </p:nvSpPr>
        <p:spPr>
          <a:xfrm>
            <a:off x="611879" y="3670750"/>
            <a:ext cx="11354134" cy="942053"/>
          </a:xfrm>
          <a:prstGeom prst="rect">
            <a:avLst/>
          </a:prstGeom>
        </p:spPr>
        <p:txBody>
          <a:bodyPr wrap="none">
            <a:spAutoFit/>
          </a:bodyPr>
          <a:lstStyle/>
          <a:p>
            <a:pPr>
              <a:lnSpc>
                <a:spcPct val="107000"/>
              </a:lnSpc>
              <a:spcAft>
                <a:spcPts val="800"/>
              </a:spcAft>
            </a:pPr>
            <a:r>
              <a:rPr lang="en-US" sz="5400" b="1" dirty="0" smtClean="0">
                <a:effectLst/>
                <a:latin typeface="Calibri" panose="020F0502020204030204" pitchFamily="34" charset="0"/>
                <a:ea typeface="Calibri" panose="020F0502020204030204" pitchFamily="34" charset="0"/>
                <a:cs typeface="Vrinda"/>
              </a:rPr>
              <a:t>*** Some of our Project’s UI interface: </a:t>
            </a:r>
            <a:endParaRPr lang="en-US" sz="5400" dirty="0">
              <a:effectLst/>
              <a:latin typeface="Calibri" panose="020F0502020204030204" pitchFamily="34" charset="0"/>
              <a:ea typeface="Calibri" panose="020F0502020204030204" pitchFamily="34" charset="0"/>
              <a:cs typeface="Vrinda"/>
            </a:endParaRPr>
          </a:p>
        </p:txBody>
      </p:sp>
      <p:sp>
        <p:nvSpPr>
          <p:cNvPr id="5" name="Title 4"/>
          <p:cNvSpPr>
            <a:spLocks noGrp="1"/>
          </p:cNvSpPr>
          <p:nvPr>
            <p:ph type="title"/>
          </p:nvPr>
        </p:nvSpPr>
        <p:spPr>
          <a:xfrm>
            <a:off x="2596661" y="1743758"/>
            <a:ext cx="6800557" cy="1325563"/>
          </a:xfrm>
          <a:blipFill>
            <a:blip r:embed="rId2"/>
            <a:tile tx="0" ty="0" sx="100000" sy="100000" flip="none" algn="tl"/>
          </a:blipFill>
        </p:spPr>
        <p:txBody>
          <a:bodyPr>
            <a:normAutofit/>
          </a:bodyPr>
          <a:lstStyle/>
          <a:p>
            <a:r>
              <a:rPr lang="en-US" sz="6000" b="1" dirty="0" smtClean="0"/>
              <a:t>USER INTERFACE (UI)</a:t>
            </a:r>
            <a:endParaRPr lang="en-US" sz="6000" b="1" dirty="0"/>
          </a:p>
        </p:txBody>
      </p:sp>
    </p:spTree>
    <p:extLst>
      <p:ext uri="{BB962C8B-B14F-4D97-AF65-F5344CB8AC3E}">
        <p14:creationId xmlns:p14="http://schemas.microsoft.com/office/powerpoint/2010/main" val="23462658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800663" y="196948"/>
            <a:ext cx="3913164" cy="6457070"/>
          </a:xfrm>
          <a:prstGeom prst="rect">
            <a:avLst/>
          </a:prstGeom>
        </p:spPr>
      </p:pic>
      <p:pic>
        <p:nvPicPr>
          <p:cNvPr id="4" name="Picture 3"/>
          <p:cNvPicPr>
            <a:picLocks noChangeAspect="1"/>
          </p:cNvPicPr>
          <p:nvPr/>
        </p:nvPicPr>
        <p:blipFill>
          <a:blip r:embed="rId3"/>
          <a:stretch>
            <a:fillRect/>
          </a:stretch>
        </p:blipFill>
        <p:spPr>
          <a:xfrm>
            <a:off x="6330461" y="238865"/>
            <a:ext cx="3924885" cy="6373237"/>
          </a:xfrm>
          <a:prstGeom prst="rect">
            <a:avLst/>
          </a:prstGeom>
        </p:spPr>
      </p:pic>
    </p:spTree>
    <p:extLst>
      <p:ext uri="{BB962C8B-B14F-4D97-AF65-F5344CB8AC3E}">
        <p14:creationId xmlns:p14="http://schemas.microsoft.com/office/powerpoint/2010/main" val="71090188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322363" y="254318"/>
            <a:ext cx="3854548" cy="6234733"/>
          </a:xfrm>
          <a:prstGeom prst="rect">
            <a:avLst/>
          </a:prstGeom>
        </p:spPr>
      </p:pic>
      <p:pic>
        <p:nvPicPr>
          <p:cNvPr id="3" name="Picture 2"/>
          <p:cNvPicPr>
            <a:picLocks noChangeAspect="1"/>
          </p:cNvPicPr>
          <p:nvPr/>
        </p:nvPicPr>
        <p:blipFill>
          <a:blip r:embed="rId3"/>
          <a:stretch>
            <a:fillRect/>
          </a:stretch>
        </p:blipFill>
        <p:spPr>
          <a:xfrm>
            <a:off x="6301493" y="254318"/>
            <a:ext cx="4263344" cy="6450127"/>
          </a:xfrm>
          <a:prstGeom prst="rect">
            <a:avLst/>
          </a:prstGeom>
        </p:spPr>
      </p:pic>
    </p:spTree>
    <p:extLst>
      <p:ext uri="{BB962C8B-B14F-4D97-AF65-F5344CB8AC3E}">
        <p14:creationId xmlns:p14="http://schemas.microsoft.com/office/powerpoint/2010/main" val="339396951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35903" y="241633"/>
            <a:ext cx="2908546" cy="6348460"/>
          </a:xfrm>
          <a:prstGeom prst="rect">
            <a:avLst/>
          </a:prstGeom>
          <a:ln>
            <a:solidFill>
              <a:schemeClr val="tx1">
                <a:lumMod val="95000"/>
                <a:lumOff val="5000"/>
              </a:schemeClr>
            </a:solidFill>
          </a:ln>
        </p:spPr>
      </p:pic>
    </p:spTree>
    <p:extLst>
      <p:ext uri="{BB962C8B-B14F-4D97-AF65-F5344CB8AC3E}">
        <p14:creationId xmlns:p14="http://schemas.microsoft.com/office/powerpoint/2010/main" val="25385534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414976" y="2489347"/>
            <a:ext cx="9754772" cy="1325563"/>
          </a:xfrm>
        </p:spPr>
        <p:txBody>
          <a:bodyPr>
            <a:noAutofit/>
          </a:bodyPr>
          <a:lstStyle/>
          <a:p>
            <a:r>
              <a:rPr lang="en-US" sz="9600" b="1" dirty="0" smtClean="0"/>
              <a:t>ACTIVITY DIAGRAM</a:t>
            </a:r>
            <a:endParaRPr lang="en-US" sz="9600" b="1" dirty="0"/>
          </a:p>
        </p:txBody>
      </p:sp>
    </p:spTree>
    <p:extLst>
      <p:ext uri="{BB962C8B-B14F-4D97-AF65-F5344CB8AC3E}">
        <p14:creationId xmlns:p14="http://schemas.microsoft.com/office/powerpoint/2010/main" val="130189496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1803" y="0"/>
            <a:ext cx="4908100" cy="6858000"/>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78907" y="0"/>
            <a:ext cx="4051440" cy="6858000"/>
          </a:xfrm>
          <a:prstGeom prst="rect">
            <a:avLst/>
          </a:prstGeom>
        </p:spPr>
      </p:pic>
    </p:spTree>
    <p:extLst>
      <p:ext uri="{BB962C8B-B14F-4D97-AF65-F5344CB8AC3E}">
        <p14:creationId xmlns:p14="http://schemas.microsoft.com/office/powerpoint/2010/main" val="361807911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5838092" cy="685800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38093" y="0"/>
            <a:ext cx="6353907" cy="6858000"/>
          </a:xfrm>
          <a:prstGeom prst="rect">
            <a:avLst/>
          </a:prstGeom>
        </p:spPr>
      </p:pic>
    </p:spTree>
    <p:extLst>
      <p:ext uri="{BB962C8B-B14F-4D97-AF65-F5344CB8AC3E}">
        <p14:creationId xmlns:p14="http://schemas.microsoft.com/office/powerpoint/2010/main" val="300265626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00877" y="0"/>
            <a:ext cx="6390246" cy="6858000"/>
          </a:xfrm>
          <a:prstGeom prst="rect">
            <a:avLst/>
          </a:prstGeom>
        </p:spPr>
      </p:pic>
    </p:spTree>
    <p:extLst>
      <p:ext uri="{BB962C8B-B14F-4D97-AF65-F5344CB8AC3E}">
        <p14:creationId xmlns:p14="http://schemas.microsoft.com/office/powerpoint/2010/main" val="307200531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9517" y="168813"/>
            <a:ext cx="10952261" cy="6369825"/>
          </a:xfrm>
          <a:prstGeom prst="rect">
            <a:avLst/>
          </a:prstGeom>
        </p:spPr>
      </p:pic>
    </p:spTree>
    <p:extLst>
      <p:ext uri="{BB962C8B-B14F-4D97-AF65-F5344CB8AC3E}">
        <p14:creationId xmlns:p14="http://schemas.microsoft.com/office/powerpoint/2010/main" val="155331616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23936" y="2320535"/>
            <a:ext cx="2425505" cy="1325563"/>
          </a:xfrm>
        </p:spPr>
        <p:txBody>
          <a:bodyPr>
            <a:noAutofit/>
          </a:bodyPr>
          <a:lstStyle/>
          <a:p>
            <a:r>
              <a:rPr lang="en-US" sz="9600" b="1" dirty="0" smtClean="0"/>
              <a:t>CRC</a:t>
            </a:r>
            <a:endParaRPr lang="en-US" sz="9600" b="1" dirty="0"/>
          </a:p>
        </p:txBody>
      </p:sp>
    </p:spTree>
    <p:extLst>
      <p:ext uri="{BB962C8B-B14F-4D97-AF65-F5344CB8AC3E}">
        <p14:creationId xmlns:p14="http://schemas.microsoft.com/office/powerpoint/2010/main" val="42838772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5866863"/>
          </a:xfrm>
        </p:spPr>
        <p:txBody>
          <a:bodyPr>
            <a:normAutofit/>
          </a:bodyPr>
          <a:lstStyle/>
          <a:p>
            <a:r>
              <a:rPr lang="en-US" sz="3200" b="1" dirty="0" smtClean="0"/>
              <a:t>1. Does the project have a clear target market or audience?</a:t>
            </a:r>
            <a:br>
              <a:rPr lang="en-US" sz="3200" b="1" dirty="0" smtClean="0"/>
            </a:br>
            <a:r>
              <a:rPr lang="en-US" sz="3200" b="1" dirty="0" smtClean="0"/>
              <a:t/>
            </a:r>
            <a:br>
              <a:rPr lang="en-US" sz="3200" b="1" dirty="0" smtClean="0"/>
            </a:br>
            <a:r>
              <a:rPr lang="en-US" sz="3200" b="1" dirty="0" smtClean="0"/>
              <a:t>=&gt; Yes, our project have a clear target market and audience also. We will add some new features in our software. Our unique features are Emergency customer support in the road, being able to buy every vehicle equipment and etc. Other companies do not have these features. But with these we will target the market. Also, we will target audience. We will give them standard equipment and emergency call support. Also by using our features, they will save their valuable time.</a:t>
            </a:r>
            <a:br>
              <a:rPr lang="en-US" sz="3200" b="1" dirty="0" smtClean="0"/>
            </a:br>
            <a:endParaRPr lang="en-US" sz="3200" b="1" dirty="0"/>
          </a:p>
        </p:txBody>
      </p:sp>
    </p:spTree>
    <p:extLst>
      <p:ext uri="{BB962C8B-B14F-4D97-AF65-F5344CB8AC3E}">
        <p14:creationId xmlns:p14="http://schemas.microsoft.com/office/powerpoint/2010/main" val="102037216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4292" y="0"/>
            <a:ext cx="8363415" cy="6858000"/>
          </a:xfrm>
          <a:prstGeom prst="rect">
            <a:avLst/>
          </a:prstGeom>
        </p:spPr>
      </p:pic>
    </p:spTree>
    <p:extLst>
      <p:ext uri="{BB962C8B-B14F-4D97-AF65-F5344CB8AC3E}">
        <p14:creationId xmlns:p14="http://schemas.microsoft.com/office/powerpoint/2010/main" val="299347878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968" y="365760"/>
            <a:ext cx="10058400" cy="5795864"/>
          </a:xfrm>
          <a:prstGeom prst="rect">
            <a:avLst/>
          </a:prstGeom>
        </p:spPr>
      </p:pic>
    </p:spTree>
    <p:extLst>
      <p:ext uri="{BB962C8B-B14F-4D97-AF65-F5344CB8AC3E}">
        <p14:creationId xmlns:p14="http://schemas.microsoft.com/office/powerpoint/2010/main" val="18870591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5612" y="407963"/>
            <a:ext cx="10058400" cy="5756954"/>
          </a:xfrm>
          <a:prstGeom prst="rect">
            <a:avLst/>
          </a:prstGeom>
        </p:spPr>
      </p:pic>
    </p:spTree>
    <p:extLst>
      <p:ext uri="{BB962C8B-B14F-4D97-AF65-F5344CB8AC3E}">
        <p14:creationId xmlns:p14="http://schemas.microsoft.com/office/powerpoint/2010/main" val="44205076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9792" y="450166"/>
            <a:ext cx="10058400" cy="5721454"/>
          </a:xfrm>
          <a:prstGeom prst="rect">
            <a:avLst/>
          </a:prstGeom>
        </p:spPr>
      </p:pic>
    </p:spTree>
    <p:extLst>
      <p:ext uri="{BB962C8B-B14F-4D97-AF65-F5344CB8AC3E}">
        <p14:creationId xmlns:p14="http://schemas.microsoft.com/office/powerpoint/2010/main" val="31682328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5219" y="0"/>
            <a:ext cx="10411864" cy="6330462"/>
          </a:xfrm>
          <a:prstGeom prst="rect">
            <a:avLst/>
          </a:prstGeom>
        </p:spPr>
      </p:pic>
    </p:spTree>
    <p:extLst>
      <p:ext uri="{BB962C8B-B14F-4D97-AF65-F5344CB8AC3E}">
        <p14:creationId xmlns:p14="http://schemas.microsoft.com/office/powerpoint/2010/main" val="225879963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0928" y="182881"/>
            <a:ext cx="10058400" cy="6342708"/>
          </a:xfrm>
          <a:prstGeom prst="rect">
            <a:avLst/>
          </a:prstGeom>
        </p:spPr>
      </p:pic>
    </p:spTree>
    <p:extLst>
      <p:ext uri="{BB962C8B-B14F-4D97-AF65-F5344CB8AC3E}">
        <p14:creationId xmlns:p14="http://schemas.microsoft.com/office/powerpoint/2010/main" val="344711546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457178" y="1"/>
            <a:ext cx="9023252" cy="6857999"/>
          </a:xfrm>
        </p:spPr>
        <p:txBody>
          <a:bodyPr>
            <a:noAutofit/>
          </a:bodyPr>
          <a:lstStyle/>
          <a:p>
            <a:r>
              <a:rPr lang="en-US" sz="9600" b="1" dirty="0" smtClean="0"/>
              <a:t>           CLASS </a:t>
            </a:r>
            <a:br>
              <a:rPr lang="en-US" sz="9600" b="1" dirty="0" smtClean="0"/>
            </a:br>
            <a:r>
              <a:rPr lang="en-US" sz="9600" b="1" dirty="0" smtClean="0"/>
              <a:t> COMPARTMENTS</a:t>
            </a:r>
            <a:endParaRPr lang="en-US" sz="9600" b="1" dirty="0"/>
          </a:p>
        </p:txBody>
      </p:sp>
    </p:spTree>
    <p:extLst>
      <p:ext uri="{BB962C8B-B14F-4D97-AF65-F5344CB8AC3E}">
        <p14:creationId xmlns:p14="http://schemas.microsoft.com/office/powerpoint/2010/main" val="74023707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0172" y="0"/>
            <a:ext cx="8091655" cy="6858000"/>
          </a:xfrm>
          <a:prstGeom prst="rect">
            <a:avLst/>
          </a:prstGeom>
        </p:spPr>
      </p:pic>
    </p:spTree>
    <p:extLst>
      <p:ext uri="{BB962C8B-B14F-4D97-AF65-F5344CB8AC3E}">
        <p14:creationId xmlns:p14="http://schemas.microsoft.com/office/powerpoint/2010/main" val="245152906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34662" y="0"/>
            <a:ext cx="9122675" cy="6858000"/>
          </a:xfrm>
          <a:prstGeom prst="rect">
            <a:avLst/>
          </a:prstGeom>
        </p:spPr>
      </p:pic>
    </p:spTree>
    <p:extLst>
      <p:ext uri="{BB962C8B-B14F-4D97-AF65-F5344CB8AC3E}">
        <p14:creationId xmlns:p14="http://schemas.microsoft.com/office/powerpoint/2010/main" val="95476315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5220" y="140677"/>
            <a:ext cx="10058400" cy="6496049"/>
          </a:xfrm>
          <a:prstGeom prst="rect">
            <a:avLst/>
          </a:prstGeom>
        </p:spPr>
      </p:pic>
    </p:spTree>
    <p:extLst>
      <p:ext uri="{BB962C8B-B14F-4D97-AF65-F5344CB8AC3E}">
        <p14:creationId xmlns:p14="http://schemas.microsoft.com/office/powerpoint/2010/main" val="22844586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5501103"/>
          </a:xfrm>
        </p:spPr>
        <p:txBody>
          <a:bodyPr>
            <a:normAutofit/>
          </a:bodyPr>
          <a:lstStyle/>
          <a:p>
            <a:r>
              <a:rPr lang="en-US" sz="3600" b="1" dirty="0" smtClean="0"/>
              <a:t>For emergency support, first they will call us. Then we will send our service on the spot. We will provide 24 hours service.</a:t>
            </a:r>
            <a:br>
              <a:rPr lang="en-US" sz="3600" b="1" dirty="0" smtClean="0"/>
            </a:br>
            <a:r>
              <a:rPr lang="en-US" sz="3600" b="1" dirty="0" smtClean="0"/>
              <a:t>Moreover, the scope of work of garage owners will increase through our software. The software will be easily accessible. The peoples from the age of 20 to 65 years old will use the application. By using this application, both customers and garage mechanics can save their necessary time.</a:t>
            </a:r>
            <a:endParaRPr lang="en-US" sz="3600" b="1" dirty="0"/>
          </a:p>
        </p:txBody>
      </p:sp>
    </p:spTree>
    <p:extLst>
      <p:ext uri="{BB962C8B-B14F-4D97-AF65-F5344CB8AC3E}">
        <p14:creationId xmlns:p14="http://schemas.microsoft.com/office/powerpoint/2010/main" val="6578523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05243" y="742431"/>
            <a:ext cx="10058400" cy="4943494"/>
          </a:xfrm>
          <a:prstGeom prst="rect">
            <a:avLst/>
          </a:prstGeom>
        </p:spPr>
      </p:pic>
    </p:spTree>
    <p:extLst>
      <p:ext uri="{BB962C8B-B14F-4D97-AF65-F5344CB8AC3E}">
        <p14:creationId xmlns:p14="http://schemas.microsoft.com/office/powerpoint/2010/main" val="211806884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47719" y="0"/>
            <a:ext cx="10058400" cy="6599008"/>
          </a:xfrm>
          <a:prstGeom prst="rect">
            <a:avLst/>
          </a:prstGeom>
        </p:spPr>
      </p:pic>
    </p:spTree>
    <p:extLst>
      <p:ext uri="{BB962C8B-B14F-4D97-AF65-F5344CB8AC3E}">
        <p14:creationId xmlns:p14="http://schemas.microsoft.com/office/powerpoint/2010/main" val="45215004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3550" y="1026704"/>
            <a:ext cx="10058400" cy="4544079"/>
          </a:xfrm>
          <a:prstGeom prst="rect">
            <a:avLst/>
          </a:prstGeom>
        </p:spPr>
      </p:pic>
    </p:spTree>
    <p:extLst>
      <p:ext uri="{BB962C8B-B14F-4D97-AF65-F5344CB8AC3E}">
        <p14:creationId xmlns:p14="http://schemas.microsoft.com/office/powerpoint/2010/main" val="303664048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2601888"/>
            <a:ext cx="10515600" cy="1325563"/>
          </a:xfrm>
        </p:spPr>
        <p:txBody>
          <a:bodyPr>
            <a:noAutofit/>
          </a:bodyPr>
          <a:lstStyle/>
          <a:p>
            <a:r>
              <a:rPr lang="en-US" sz="9600" b="1" dirty="0" smtClean="0"/>
              <a:t>               JIRA</a:t>
            </a:r>
            <a:endParaRPr lang="en-US" sz="9600" b="1" dirty="0"/>
          </a:p>
        </p:txBody>
      </p:sp>
    </p:spTree>
    <p:extLst>
      <p:ext uri="{BB962C8B-B14F-4D97-AF65-F5344CB8AC3E}">
        <p14:creationId xmlns:p14="http://schemas.microsoft.com/office/powerpoint/2010/main" val="392003805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0842" y="313159"/>
            <a:ext cx="10930597" cy="6145460"/>
          </a:xfrm>
          <a:prstGeom prst="rect">
            <a:avLst/>
          </a:prstGeom>
        </p:spPr>
      </p:pic>
    </p:spTree>
    <p:extLst>
      <p:ext uri="{BB962C8B-B14F-4D97-AF65-F5344CB8AC3E}">
        <p14:creationId xmlns:p14="http://schemas.microsoft.com/office/powerpoint/2010/main" val="286062357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2267" y="257578"/>
            <a:ext cx="10611142" cy="5965854"/>
          </a:xfrm>
          <a:prstGeom prst="rect">
            <a:avLst/>
          </a:prstGeom>
        </p:spPr>
      </p:pic>
    </p:spTree>
    <p:extLst>
      <p:ext uri="{BB962C8B-B14F-4D97-AF65-F5344CB8AC3E}">
        <p14:creationId xmlns:p14="http://schemas.microsoft.com/office/powerpoint/2010/main" val="363993007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8033" y="216031"/>
            <a:ext cx="10959922" cy="6161947"/>
          </a:xfrm>
          <a:prstGeom prst="rect">
            <a:avLst/>
          </a:prstGeom>
        </p:spPr>
      </p:pic>
    </p:spTree>
    <p:extLst>
      <p:ext uri="{BB962C8B-B14F-4D97-AF65-F5344CB8AC3E}">
        <p14:creationId xmlns:p14="http://schemas.microsoft.com/office/powerpoint/2010/main" val="98215002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519" y="265228"/>
            <a:ext cx="11307651" cy="6357449"/>
          </a:xfrm>
          <a:prstGeom prst="rect">
            <a:avLst/>
          </a:prstGeom>
        </p:spPr>
      </p:pic>
    </p:spTree>
    <p:extLst>
      <p:ext uri="{BB962C8B-B14F-4D97-AF65-F5344CB8AC3E}">
        <p14:creationId xmlns:p14="http://schemas.microsoft.com/office/powerpoint/2010/main" val="104003001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7013" y="2503414"/>
            <a:ext cx="10515600" cy="1325563"/>
          </a:xfrm>
          <a:blipFill>
            <a:blip r:embed="rId2"/>
            <a:tile tx="0" ty="0" sx="100000" sy="100000" flip="none" algn="tl"/>
          </a:blipFill>
        </p:spPr>
        <p:txBody>
          <a:bodyPr>
            <a:noAutofit/>
          </a:bodyPr>
          <a:lstStyle/>
          <a:p>
            <a:r>
              <a:rPr lang="en-US" sz="9600" b="1" dirty="0" smtClean="0"/>
              <a:t>PROJECT STATEMENT</a:t>
            </a:r>
            <a:endParaRPr lang="en-US" sz="9600" b="1" dirty="0"/>
          </a:p>
        </p:txBody>
      </p:sp>
    </p:spTree>
    <p:extLst>
      <p:ext uri="{BB962C8B-B14F-4D97-AF65-F5344CB8AC3E}">
        <p14:creationId xmlns:p14="http://schemas.microsoft.com/office/powerpoint/2010/main" val="305279884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50165" y="798905"/>
            <a:ext cx="11563643" cy="5262979"/>
          </a:xfrm>
          <a:prstGeom prst="rect">
            <a:avLst/>
          </a:prstGeom>
        </p:spPr>
        <p:txBody>
          <a:bodyPr wrap="square">
            <a:spAutoFit/>
          </a:bodyPr>
          <a:lstStyle/>
          <a:p>
            <a:r>
              <a:rPr lang="en-US" sz="2800" dirty="0" smtClean="0"/>
              <a:t>• Our company is maintaining many mechanics with garages by online. They provide vehicle service, emergency road service, purchase vehicle service, car wash service to customers. The customer must book in advance to get any services without emergency. Then the garage authorities have to confirm it. Actually, after a successful login, a customer can choose any options, like - Home &amp; On-road Emergency repair Support, Vehicle Health Consultancy, Vehicle Parts e-commerce platform and they can check the nearest garage from their location. On the other hand, the garage owner or manager who will use the app to communicate with the customers can quickly locate where the customer is. Our software will connect the company's chat bot so that anyone can check their car or bike problems using the bot. In addition to these, there are several other benefits.</a:t>
            </a:r>
            <a:endParaRPr lang="en-US" sz="2800" dirty="0"/>
          </a:p>
        </p:txBody>
      </p:sp>
    </p:spTree>
    <p:extLst>
      <p:ext uri="{BB962C8B-B14F-4D97-AF65-F5344CB8AC3E}">
        <p14:creationId xmlns:p14="http://schemas.microsoft.com/office/powerpoint/2010/main" val="42331144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6177343"/>
          </a:xfrm>
        </p:spPr>
        <p:txBody>
          <a:bodyPr>
            <a:normAutofit/>
          </a:bodyPr>
          <a:lstStyle/>
          <a:p>
            <a:r>
              <a:rPr lang="en-US" sz="3200" b="1" dirty="0" smtClean="0"/>
              <a:t>2. Does the team demonstrate a thorough understanding of the need, problem or opportunity, including evidence of research into the need, problem or opportunity?</a:t>
            </a:r>
            <a:br>
              <a:rPr lang="en-US" sz="3200" b="1" dirty="0" smtClean="0"/>
            </a:br>
            <a:r>
              <a:rPr lang="en-US" sz="3200" b="1" dirty="0" smtClean="0"/>
              <a:t/>
            </a:r>
            <a:br>
              <a:rPr lang="en-US" sz="3200" b="1" dirty="0" smtClean="0"/>
            </a:br>
            <a:r>
              <a:rPr lang="en-US" sz="3200" b="1" dirty="0" smtClean="0"/>
              <a:t>=&gt; Yes, Our team demonstrate a thorough understanding of the need, problem or opportunity, including evidence of research into the need, problem or opportunity. We will always give priority to the needs of the customer. We will give maximum solution to their problems. Our team will always research new features. Then we will add new successful features. If we have a problem, we will try to solve it quickly.</a:t>
            </a:r>
            <a:endParaRPr lang="en-US" sz="3200" b="1" dirty="0"/>
          </a:p>
        </p:txBody>
      </p:sp>
    </p:spTree>
    <p:extLst>
      <p:ext uri="{BB962C8B-B14F-4D97-AF65-F5344CB8AC3E}">
        <p14:creationId xmlns:p14="http://schemas.microsoft.com/office/powerpoint/2010/main" val="6611748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20505" y="863714"/>
            <a:ext cx="11507372" cy="4832092"/>
          </a:xfrm>
          <a:prstGeom prst="rect">
            <a:avLst/>
          </a:prstGeom>
        </p:spPr>
        <p:txBody>
          <a:bodyPr wrap="square">
            <a:spAutoFit/>
          </a:bodyPr>
          <a:lstStyle/>
          <a:p>
            <a:r>
              <a:rPr lang="en-US" sz="4400" dirty="0" smtClean="0"/>
              <a:t>• Our HR Team check booked lists and send to Operation Team. Operation Team assign wok to mechanics and handle emergency services. Our developer add new features. Our account employee create bills and gives discount. Also ask for payment. We need a system for communicate and control our employee and garage mechanics.</a:t>
            </a:r>
            <a:endParaRPr lang="en-US" sz="4400" dirty="0"/>
          </a:p>
        </p:txBody>
      </p:sp>
    </p:spTree>
    <p:extLst>
      <p:ext uri="{BB962C8B-B14F-4D97-AF65-F5344CB8AC3E}">
        <p14:creationId xmlns:p14="http://schemas.microsoft.com/office/powerpoint/2010/main" val="391824905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19886" y="2503413"/>
            <a:ext cx="8559018" cy="1325563"/>
          </a:xfrm>
        </p:spPr>
        <p:txBody>
          <a:bodyPr>
            <a:noAutofit/>
          </a:bodyPr>
          <a:lstStyle/>
          <a:p>
            <a:r>
              <a:rPr lang="en-US" sz="9600" b="1" dirty="0" smtClean="0"/>
              <a:t>CLASS DIAGRAM</a:t>
            </a:r>
            <a:endParaRPr lang="en-US" sz="9600" b="1" dirty="0"/>
          </a:p>
        </p:txBody>
      </p:sp>
    </p:spTree>
    <p:extLst>
      <p:ext uri="{BB962C8B-B14F-4D97-AF65-F5344CB8AC3E}">
        <p14:creationId xmlns:p14="http://schemas.microsoft.com/office/powerpoint/2010/main" val="174564218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607" y="351692"/>
            <a:ext cx="11647630" cy="6049108"/>
          </a:xfrm>
          <a:prstGeom prst="rect">
            <a:avLst/>
          </a:prstGeom>
        </p:spPr>
      </p:pic>
    </p:spTree>
    <p:extLst>
      <p:ext uri="{BB962C8B-B14F-4D97-AF65-F5344CB8AC3E}">
        <p14:creationId xmlns:p14="http://schemas.microsoft.com/office/powerpoint/2010/main" val="315852954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99564" y="2747717"/>
            <a:ext cx="10515600" cy="1325563"/>
          </a:xfrm>
        </p:spPr>
        <p:txBody>
          <a:bodyPr>
            <a:noAutofit/>
          </a:bodyPr>
          <a:lstStyle/>
          <a:p>
            <a:r>
              <a:rPr lang="en-US" sz="9600" b="1" dirty="0" smtClean="0"/>
              <a:t>            GITHUB</a:t>
            </a:r>
            <a:endParaRPr lang="en-US" sz="9600" b="1" dirty="0"/>
          </a:p>
        </p:txBody>
      </p:sp>
    </p:spTree>
    <p:extLst>
      <p:ext uri="{BB962C8B-B14F-4D97-AF65-F5344CB8AC3E}">
        <p14:creationId xmlns:p14="http://schemas.microsoft.com/office/powerpoint/2010/main" val="327624397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4912" y="267457"/>
            <a:ext cx="10986868" cy="6177096"/>
          </a:xfrm>
          <a:prstGeom prst="rect">
            <a:avLst/>
          </a:prstGeom>
        </p:spPr>
      </p:pic>
    </p:spTree>
    <p:extLst>
      <p:ext uri="{BB962C8B-B14F-4D97-AF65-F5344CB8AC3E}">
        <p14:creationId xmlns:p14="http://schemas.microsoft.com/office/powerpoint/2010/main" val="18410889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3724" y="199713"/>
            <a:ext cx="10832122" cy="6090094"/>
          </a:xfrm>
          <a:prstGeom prst="rect">
            <a:avLst/>
          </a:prstGeom>
        </p:spPr>
      </p:pic>
    </p:spTree>
    <p:extLst>
      <p:ext uri="{BB962C8B-B14F-4D97-AF65-F5344CB8AC3E}">
        <p14:creationId xmlns:p14="http://schemas.microsoft.com/office/powerpoint/2010/main" val="393196506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3486" y="313949"/>
            <a:ext cx="11372045" cy="5618902"/>
          </a:xfrm>
          <a:prstGeom prst="rect">
            <a:avLst/>
          </a:prstGeom>
        </p:spPr>
      </p:pic>
    </p:spTree>
    <p:extLst>
      <p:ext uri="{BB962C8B-B14F-4D97-AF65-F5344CB8AC3E}">
        <p14:creationId xmlns:p14="http://schemas.microsoft.com/office/powerpoint/2010/main" val="307302746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4701" y="373487"/>
            <a:ext cx="10618403" cy="5696330"/>
          </a:xfrm>
          <a:prstGeom prst="rect">
            <a:avLst/>
          </a:prstGeom>
        </p:spPr>
      </p:pic>
    </p:spTree>
    <p:extLst>
      <p:ext uri="{BB962C8B-B14F-4D97-AF65-F5344CB8AC3E}">
        <p14:creationId xmlns:p14="http://schemas.microsoft.com/office/powerpoint/2010/main" val="419990608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6068" y="391357"/>
            <a:ext cx="10419009" cy="5857832"/>
          </a:xfrm>
          <a:prstGeom prst="rect">
            <a:avLst/>
          </a:prstGeom>
        </p:spPr>
      </p:pic>
    </p:spTree>
    <p:extLst>
      <p:ext uri="{BB962C8B-B14F-4D97-AF65-F5344CB8AC3E}">
        <p14:creationId xmlns:p14="http://schemas.microsoft.com/office/powerpoint/2010/main" val="122701454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6603" y="361459"/>
            <a:ext cx="10719581" cy="6026821"/>
          </a:xfrm>
          <a:prstGeom prst="rect">
            <a:avLst/>
          </a:prstGeom>
        </p:spPr>
      </p:pic>
    </p:spTree>
    <p:extLst>
      <p:ext uri="{BB962C8B-B14F-4D97-AF65-F5344CB8AC3E}">
        <p14:creationId xmlns:p14="http://schemas.microsoft.com/office/powerpoint/2010/main" val="25865841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6319010"/>
          </a:xfrm>
        </p:spPr>
        <p:txBody>
          <a:bodyPr>
            <a:normAutofit/>
          </a:bodyPr>
          <a:lstStyle/>
          <a:p>
            <a:r>
              <a:rPr lang="en-US" sz="2800" b="1" dirty="0" smtClean="0"/>
              <a:t>3. Define the project’s purpose and basic functionality easily in an understandable way?</a:t>
            </a:r>
            <a:br>
              <a:rPr lang="en-US" sz="2800" b="1" dirty="0" smtClean="0"/>
            </a:br>
            <a:r>
              <a:rPr lang="en-US" sz="2800" b="1" dirty="0" smtClean="0"/>
              <a:t/>
            </a:r>
            <a:br>
              <a:rPr lang="en-US" sz="2800" b="1" dirty="0" smtClean="0"/>
            </a:br>
            <a:r>
              <a:rPr lang="en-US" sz="2800" b="1" dirty="0" smtClean="0"/>
              <a:t>=&gt; Our main purpose is to provide maximum benefits to the customer through online support. </a:t>
            </a:r>
            <a:br>
              <a:rPr lang="en-US" sz="2800" b="1" dirty="0" smtClean="0"/>
            </a:br>
            <a:r>
              <a:rPr lang="en-US" sz="2800" b="1" dirty="0" smtClean="0"/>
              <a:t/>
            </a:r>
            <a:br>
              <a:rPr lang="en-US" sz="2800" b="1" dirty="0" smtClean="0"/>
            </a:br>
            <a:r>
              <a:rPr lang="en-US" sz="2800" b="1" dirty="0" smtClean="0"/>
              <a:t>We provides 360-degree vehicle solutions &amp; on-demand emergency repair services. In our app, there will be a login page. Customers and garage owners will create their accounts here. Each account will be an individual account, and the account database for the customers, garage owners and admin panel will be different. Everyone can use every required feature for them. The website of the company will connect the software. After a successful login, a customer can choose any options, like - Home &amp; On-road Emergency repair Support, Vehicle Health Consultancy, Vehicle Parts e-commerce platform and they can check the nearest garage from their location.</a:t>
            </a:r>
            <a:endParaRPr lang="en-US" sz="2800" b="1" dirty="0"/>
          </a:p>
        </p:txBody>
      </p:sp>
    </p:spTree>
    <p:extLst>
      <p:ext uri="{BB962C8B-B14F-4D97-AF65-F5344CB8AC3E}">
        <p14:creationId xmlns:p14="http://schemas.microsoft.com/office/powerpoint/2010/main" val="152896957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362178" y="1941340"/>
            <a:ext cx="5838093" cy="2731697"/>
          </a:xfrm>
        </p:spPr>
        <p:txBody>
          <a:bodyPr>
            <a:noAutofit/>
          </a:bodyPr>
          <a:lstStyle/>
          <a:p>
            <a:r>
              <a:rPr lang="en-US" sz="9600" b="1" dirty="0" smtClean="0"/>
              <a:t>TABLE-LINE                         CHARTS</a:t>
            </a:r>
            <a:endParaRPr lang="en-US" sz="9600" b="1" dirty="0"/>
          </a:p>
        </p:txBody>
      </p:sp>
    </p:spTree>
    <p:extLst>
      <p:ext uri="{BB962C8B-B14F-4D97-AF65-F5344CB8AC3E}">
        <p14:creationId xmlns:p14="http://schemas.microsoft.com/office/powerpoint/2010/main" val="169337167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951800" y="407964"/>
            <a:ext cx="10302354" cy="4695321"/>
          </a:xfrm>
          <a:prstGeom prst="rect">
            <a:avLst/>
          </a:prstGeom>
        </p:spPr>
      </p:pic>
      <p:pic>
        <p:nvPicPr>
          <p:cNvPr id="4" name="Picture 3"/>
          <p:cNvPicPr>
            <a:picLocks noChangeAspect="1"/>
          </p:cNvPicPr>
          <p:nvPr/>
        </p:nvPicPr>
        <p:blipFill>
          <a:blip r:embed="rId3"/>
          <a:stretch>
            <a:fillRect/>
          </a:stretch>
        </p:blipFill>
        <p:spPr>
          <a:xfrm>
            <a:off x="4219593" y="5554608"/>
            <a:ext cx="5694158" cy="475529"/>
          </a:xfrm>
          <a:prstGeom prst="rect">
            <a:avLst/>
          </a:prstGeom>
        </p:spPr>
      </p:pic>
    </p:spTree>
    <p:extLst>
      <p:ext uri="{BB962C8B-B14F-4D97-AF65-F5344CB8AC3E}">
        <p14:creationId xmlns:p14="http://schemas.microsoft.com/office/powerpoint/2010/main" val="169188765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1"/>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52024" y="1181687"/>
            <a:ext cx="10255347" cy="4290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5470252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469" y="742691"/>
            <a:ext cx="9746075" cy="5326715"/>
          </a:xfrm>
          <a:prstGeom prst="rect">
            <a:avLst/>
          </a:prstGeom>
        </p:spPr>
      </p:pic>
    </p:spTree>
    <p:extLst>
      <p:ext uri="{BB962C8B-B14F-4D97-AF65-F5344CB8AC3E}">
        <p14:creationId xmlns:p14="http://schemas.microsoft.com/office/powerpoint/2010/main" val="91607076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541584" y="2433075"/>
            <a:ext cx="9768841" cy="1325563"/>
          </a:xfrm>
        </p:spPr>
        <p:txBody>
          <a:bodyPr>
            <a:normAutofit/>
          </a:bodyPr>
          <a:lstStyle/>
          <a:p>
            <a:r>
              <a:rPr lang="en-US" sz="8800" b="1" dirty="0" smtClean="0"/>
              <a:t>COCOMO &amp; BUDGET</a:t>
            </a:r>
            <a:endParaRPr lang="en-US" sz="8800" b="1" dirty="0"/>
          </a:p>
        </p:txBody>
      </p:sp>
    </p:spTree>
    <p:extLst>
      <p:ext uri="{BB962C8B-B14F-4D97-AF65-F5344CB8AC3E}">
        <p14:creationId xmlns:p14="http://schemas.microsoft.com/office/powerpoint/2010/main" val="184884346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125415" y="604912"/>
            <a:ext cx="10269416" cy="5508496"/>
          </a:xfrm>
          <a:prstGeom prst="rect">
            <a:avLst/>
          </a:prstGeom>
        </p:spPr>
        <p:txBody>
          <a:bodyPr wrap="square">
            <a:spAutoFit/>
          </a:bodyPr>
          <a:lstStyle/>
          <a:p>
            <a:pPr>
              <a:lnSpc>
                <a:spcPct val="106000"/>
              </a:lnSpc>
              <a:spcAft>
                <a:spcPts val="800"/>
              </a:spcAft>
            </a:pPr>
            <a:r>
              <a:rPr lang="en-US" sz="3200" b="1" u="sng" dirty="0" smtClean="0">
                <a:effectLst/>
                <a:latin typeface="Calibri" panose="020F0502020204030204" pitchFamily="34" charset="0"/>
                <a:ea typeface="Calibri" panose="020F0502020204030204" pitchFamily="34" charset="0"/>
                <a:cs typeface="Vrinda"/>
              </a:rPr>
              <a:t>Constructive Cost Model:</a:t>
            </a:r>
            <a:endParaRPr lang="en-US" sz="3200" u="sng" dirty="0" smtClean="0">
              <a:effectLst/>
              <a:latin typeface="Calibri" panose="020F0502020204030204" pitchFamily="34" charset="0"/>
              <a:ea typeface="Calibri" panose="020F0502020204030204" pitchFamily="34" charset="0"/>
              <a:cs typeface="Vrinda"/>
            </a:endParaRPr>
          </a:p>
          <a:p>
            <a:pPr>
              <a:lnSpc>
                <a:spcPct val="106000"/>
              </a:lnSpc>
              <a:spcAft>
                <a:spcPts val="800"/>
              </a:spcAft>
            </a:pPr>
            <a:r>
              <a:rPr lang="en-US" sz="3200" b="1" dirty="0" smtClean="0">
                <a:effectLst/>
                <a:latin typeface="Calibri" panose="020F0502020204030204" pitchFamily="34" charset="0"/>
                <a:ea typeface="Calibri" panose="020F0502020204030204" pitchFamily="34" charset="0"/>
                <a:cs typeface="Vrinda"/>
              </a:rPr>
              <a:t> </a:t>
            </a:r>
            <a:endParaRPr lang="en-US" sz="3200" dirty="0" smtClean="0">
              <a:effectLst/>
              <a:latin typeface="Calibri" panose="020F0502020204030204" pitchFamily="34" charset="0"/>
              <a:ea typeface="Calibri" panose="020F0502020204030204" pitchFamily="34" charset="0"/>
              <a:cs typeface="Vrinda"/>
            </a:endParaRPr>
          </a:p>
          <a:p>
            <a:pPr>
              <a:lnSpc>
                <a:spcPct val="106000"/>
              </a:lnSpc>
              <a:spcAft>
                <a:spcPts val="800"/>
              </a:spcAft>
            </a:pPr>
            <a:r>
              <a:rPr lang="en-US" sz="3200" b="1" dirty="0" smtClean="0">
                <a:effectLst/>
                <a:latin typeface="Calibri" panose="020F0502020204030204" pitchFamily="34" charset="0"/>
                <a:ea typeface="Calibri" panose="020F0502020204030204" pitchFamily="34" charset="0"/>
                <a:cs typeface="Vrinda"/>
              </a:rPr>
              <a:t>Project Type                     :  </a:t>
            </a:r>
            <a:r>
              <a:rPr lang="en-US" sz="3200" b="1" dirty="0" smtClean="0">
                <a:latin typeface="Calibri" panose="020F0502020204030204" pitchFamily="34" charset="0"/>
                <a:ea typeface="Calibri" panose="020F0502020204030204" pitchFamily="34" charset="0"/>
                <a:cs typeface="Vrinda"/>
              </a:rPr>
              <a:t>Organic</a:t>
            </a:r>
            <a:endParaRPr lang="en-US" sz="3200" dirty="0" smtClean="0">
              <a:effectLst/>
              <a:latin typeface="Calibri" panose="020F0502020204030204" pitchFamily="34" charset="0"/>
              <a:ea typeface="Calibri" panose="020F0502020204030204" pitchFamily="34" charset="0"/>
              <a:cs typeface="Vrinda"/>
            </a:endParaRPr>
          </a:p>
          <a:p>
            <a:pPr>
              <a:lnSpc>
                <a:spcPct val="106000"/>
              </a:lnSpc>
              <a:spcAft>
                <a:spcPts val="800"/>
              </a:spcAft>
            </a:pPr>
            <a:r>
              <a:rPr lang="en-US" sz="3200" b="1" dirty="0" smtClean="0">
                <a:effectLst/>
                <a:latin typeface="Calibri" panose="020F0502020204030204" pitchFamily="34" charset="0"/>
                <a:ea typeface="Calibri" panose="020F0502020204030204" pitchFamily="34" charset="0"/>
                <a:cs typeface="Vrinda"/>
              </a:rPr>
              <a:t>Coefficient </a:t>
            </a:r>
            <a:r>
              <a:rPr lang="en-US" sz="3200" b="1" baseline="-25000" dirty="0" smtClean="0">
                <a:effectLst/>
                <a:latin typeface="Calibri" panose="020F0502020204030204" pitchFamily="34" charset="0"/>
                <a:ea typeface="Calibri" panose="020F0502020204030204" pitchFamily="34" charset="0"/>
                <a:cs typeface="Vrinda"/>
              </a:rPr>
              <a:t>&lt;Effort Factor&gt;   </a:t>
            </a:r>
            <a:r>
              <a:rPr lang="en-US" sz="3200" b="1" baseline="-25000" dirty="0" smtClean="0">
                <a:effectLst/>
                <a:latin typeface="Calibri" panose="020F0502020204030204" pitchFamily="34" charset="0"/>
                <a:ea typeface="Calibri" panose="020F0502020204030204" pitchFamily="34" charset="0"/>
                <a:cs typeface="Vrinda"/>
              </a:rPr>
              <a:t>    </a:t>
            </a:r>
            <a:r>
              <a:rPr lang="en-US" sz="3200" b="1" dirty="0" smtClean="0">
                <a:effectLst/>
                <a:latin typeface="Calibri" panose="020F0502020204030204" pitchFamily="34" charset="0"/>
                <a:ea typeface="Calibri" panose="020F0502020204030204" pitchFamily="34" charset="0"/>
                <a:cs typeface="Vrinda"/>
              </a:rPr>
              <a:t>: </a:t>
            </a:r>
            <a:r>
              <a:rPr lang="en-US" sz="3200" b="1" dirty="0" smtClean="0">
                <a:latin typeface="Calibri" panose="020F0502020204030204" pitchFamily="34" charset="0"/>
                <a:ea typeface="Calibri" panose="020F0502020204030204" pitchFamily="34" charset="0"/>
                <a:cs typeface="Vrinda"/>
              </a:rPr>
              <a:t>2.4</a:t>
            </a:r>
            <a:r>
              <a:rPr lang="en-US" sz="3200" b="1" dirty="0" smtClean="0">
                <a:effectLst/>
                <a:latin typeface="Calibri" panose="020F0502020204030204" pitchFamily="34" charset="0"/>
                <a:ea typeface="Calibri" panose="020F0502020204030204" pitchFamily="34" charset="0"/>
                <a:cs typeface="Vrinda"/>
              </a:rPr>
              <a:t> </a:t>
            </a:r>
            <a:r>
              <a:rPr lang="en-US" sz="3200" b="1" dirty="0" smtClean="0">
                <a:effectLst/>
                <a:latin typeface="Calibri" panose="020F0502020204030204" pitchFamily="34" charset="0"/>
                <a:ea typeface="Calibri" panose="020F0502020204030204" pitchFamily="34" charset="0"/>
                <a:cs typeface="Vrinda"/>
              </a:rPr>
              <a:t>[</a:t>
            </a:r>
            <a:r>
              <a:rPr lang="en-US" sz="3200" b="1" dirty="0" smtClean="0">
                <a:effectLst/>
                <a:latin typeface="Calibri" panose="020F0502020204030204" pitchFamily="34" charset="0"/>
                <a:ea typeface="Calibri" panose="020F0502020204030204" pitchFamily="34" charset="0"/>
                <a:cs typeface="Vrinda"/>
              </a:rPr>
              <a:t>P=1.05: T=0.38]</a:t>
            </a:r>
            <a:endParaRPr lang="en-US" sz="3200" dirty="0" smtClean="0">
              <a:effectLst/>
              <a:latin typeface="Calibri" panose="020F0502020204030204" pitchFamily="34" charset="0"/>
              <a:ea typeface="Calibri" panose="020F0502020204030204" pitchFamily="34" charset="0"/>
              <a:cs typeface="Vrinda"/>
            </a:endParaRPr>
          </a:p>
          <a:p>
            <a:pPr>
              <a:lnSpc>
                <a:spcPct val="106000"/>
              </a:lnSpc>
              <a:spcAft>
                <a:spcPts val="800"/>
              </a:spcAft>
            </a:pPr>
            <a:r>
              <a:rPr lang="en-US" sz="3200" b="1" dirty="0" smtClean="0">
                <a:effectLst/>
                <a:latin typeface="Calibri" panose="020F0502020204030204" pitchFamily="34" charset="0"/>
                <a:ea typeface="Calibri" panose="020F0502020204030204" pitchFamily="34" charset="0"/>
                <a:cs typeface="Vrinda"/>
              </a:rPr>
              <a:t>SLOC                                  = 10,000 Lines</a:t>
            </a:r>
            <a:endParaRPr lang="en-US" sz="3200" dirty="0" smtClean="0">
              <a:effectLst/>
              <a:latin typeface="Calibri" panose="020F0502020204030204" pitchFamily="34" charset="0"/>
              <a:ea typeface="Calibri" panose="020F0502020204030204" pitchFamily="34" charset="0"/>
              <a:cs typeface="Vrinda"/>
            </a:endParaRPr>
          </a:p>
          <a:p>
            <a:pPr>
              <a:lnSpc>
                <a:spcPct val="106000"/>
              </a:lnSpc>
              <a:spcAft>
                <a:spcPts val="800"/>
              </a:spcAft>
            </a:pPr>
            <a:r>
              <a:rPr lang="en-US" sz="3200" b="1" dirty="0" smtClean="0">
                <a:effectLst/>
                <a:latin typeface="Calibri" panose="020F0502020204030204" pitchFamily="34" charset="0"/>
                <a:ea typeface="Calibri" panose="020F0502020204030204" pitchFamily="34" charset="0"/>
                <a:cs typeface="Vrinda"/>
              </a:rPr>
              <a:t>Person Months, PM       = </a:t>
            </a:r>
            <a:r>
              <a:rPr lang="en-US" sz="3200" b="1" dirty="0" smtClean="0">
                <a:effectLst/>
                <a:latin typeface="Calibri" panose="020F0502020204030204" pitchFamily="34" charset="0"/>
                <a:ea typeface="Calibri" panose="020F0502020204030204" pitchFamily="34" charset="0"/>
                <a:cs typeface="Vrinda"/>
              </a:rPr>
              <a:t>(</a:t>
            </a:r>
            <a:r>
              <a:rPr lang="en-US" sz="3200" b="1" dirty="0" smtClean="0">
                <a:latin typeface="Calibri" panose="020F0502020204030204" pitchFamily="34" charset="0"/>
                <a:ea typeface="Calibri" panose="020F0502020204030204" pitchFamily="34" charset="0"/>
                <a:cs typeface="Vrinda"/>
              </a:rPr>
              <a:t>2.4</a:t>
            </a:r>
            <a:r>
              <a:rPr lang="en-US" sz="3200" b="1" dirty="0" smtClean="0">
                <a:effectLst/>
                <a:latin typeface="Calibri" panose="020F0502020204030204" pitchFamily="34" charset="0"/>
                <a:ea typeface="Calibri" panose="020F0502020204030204" pitchFamily="34" charset="0"/>
                <a:cs typeface="Vrinda"/>
              </a:rPr>
              <a:t>*10</a:t>
            </a:r>
            <a:r>
              <a:rPr lang="en-US" sz="3200" b="1" baseline="30000" dirty="0" smtClean="0">
                <a:effectLst/>
                <a:latin typeface="Calibri" panose="020F0502020204030204" pitchFamily="34" charset="0"/>
                <a:ea typeface="Calibri" panose="020F0502020204030204" pitchFamily="34" charset="0"/>
                <a:cs typeface="Vrinda"/>
              </a:rPr>
              <a:t>1.05</a:t>
            </a:r>
            <a:r>
              <a:rPr lang="en-US" sz="3200" b="1" dirty="0" smtClean="0">
                <a:effectLst/>
                <a:latin typeface="Calibri" panose="020F0502020204030204" pitchFamily="34" charset="0"/>
                <a:ea typeface="Calibri" panose="020F0502020204030204" pitchFamily="34" charset="0"/>
                <a:cs typeface="Vrinda"/>
              </a:rPr>
              <a:t>) </a:t>
            </a:r>
            <a:r>
              <a:rPr lang="en-US" sz="3200" b="1" dirty="0" smtClean="0">
                <a:effectLst/>
                <a:latin typeface="Calibri" panose="020F0502020204030204" pitchFamily="34" charset="0"/>
                <a:ea typeface="Calibri" panose="020F0502020204030204" pitchFamily="34" charset="0"/>
                <a:cs typeface="Vrinda"/>
              </a:rPr>
              <a:t>= </a:t>
            </a:r>
            <a:r>
              <a:rPr lang="en-US" sz="3200" b="1" dirty="0" smtClean="0">
                <a:latin typeface="Calibri" panose="020F0502020204030204" pitchFamily="34" charset="0"/>
                <a:ea typeface="Calibri" panose="020F0502020204030204" pitchFamily="34" charset="0"/>
                <a:cs typeface="Vrinda"/>
              </a:rPr>
              <a:t>26.93</a:t>
            </a:r>
            <a:endParaRPr lang="en-US" sz="3200" dirty="0" smtClean="0">
              <a:effectLst/>
              <a:latin typeface="Calibri" panose="020F0502020204030204" pitchFamily="34" charset="0"/>
              <a:ea typeface="Calibri" panose="020F0502020204030204" pitchFamily="34" charset="0"/>
              <a:cs typeface="Vrinda"/>
            </a:endParaRPr>
          </a:p>
          <a:p>
            <a:pPr>
              <a:lnSpc>
                <a:spcPct val="106000"/>
              </a:lnSpc>
              <a:spcAft>
                <a:spcPts val="800"/>
              </a:spcAft>
            </a:pPr>
            <a:r>
              <a:rPr lang="en-US" sz="3200" b="1" dirty="0" smtClean="0">
                <a:effectLst/>
                <a:latin typeface="Calibri" panose="020F0502020204030204" pitchFamily="34" charset="0"/>
                <a:ea typeface="Calibri" panose="020F0502020204030204" pitchFamily="34" charset="0"/>
                <a:cs typeface="Vrinda"/>
              </a:rPr>
              <a:t>Dev. Time, DM                = </a:t>
            </a:r>
            <a:r>
              <a:rPr lang="en-US" sz="3200" b="1" dirty="0" smtClean="0">
                <a:effectLst/>
                <a:latin typeface="Calibri" panose="020F0502020204030204" pitchFamily="34" charset="0"/>
                <a:ea typeface="Calibri" panose="020F0502020204030204" pitchFamily="34" charset="0"/>
                <a:cs typeface="Vrinda"/>
              </a:rPr>
              <a:t>(</a:t>
            </a:r>
            <a:r>
              <a:rPr lang="en-US" sz="3200" b="1" dirty="0" smtClean="0">
                <a:latin typeface="Calibri" panose="020F0502020204030204" pitchFamily="34" charset="0"/>
                <a:ea typeface="Calibri" panose="020F0502020204030204" pitchFamily="34" charset="0"/>
                <a:cs typeface="Vrinda"/>
              </a:rPr>
              <a:t>2.5</a:t>
            </a:r>
            <a:r>
              <a:rPr lang="en-US" sz="3200" b="1" dirty="0" smtClean="0">
                <a:effectLst/>
                <a:latin typeface="Calibri" panose="020F0502020204030204" pitchFamily="34" charset="0"/>
                <a:ea typeface="Calibri" panose="020F0502020204030204" pitchFamily="34" charset="0"/>
                <a:cs typeface="Vrinda"/>
              </a:rPr>
              <a:t>*26.93</a:t>
            </a:r>
            <a:r>
              <a:rPr lang="en-US" sz="3200" b="1" baseline="30000" dirty="0" smtClean="0">
                <a:effectLst/>
                <a:latin typeface="Calibri" panose="020F0502020204030204" pitchFamily="34" charset="0"/>
                <a:ea typeface="Calibri" panose="020F0502020204030204" pitchFamily="34" charset="0"/>
                <a:cs typeface="Vrinda"/>
              </a:rPr>
              <a:t>0.38</a:t>
            </a:r>
            <a:r>
              <a:rPr lang="en-US" sz="3200" b="1" dirty="0" smtClean="0">
                <a:effectLst/>
                <a:latin typeface="Calibri" panose="020F0502020204030204" pitchFamily="34" charset="0"/>
                <a:ea typeface="Calibri" panose="020F0502020204030204" pitchFamily="34" charset="0"/>
                <a:cs typeface="Vrinda"/>
              </a:rPr>
              <a:t>) </a:t>
            </a:r>
            <a:r>
              <a:rPr lang="en-US" sz="3200" b="1" dirty="0" smtClean="0">
                <a:effectLst/>
                <a:latin typeface="Calibri" panose="020F0502020204030204" pitchFamily="34" charset="0"/>
                <a:ea typeface="Calibri" panose="020F0502020204030204" pitchFamily="34" charset="0"/>
                <a:cs typeface="Vrinda"/>
              </a:rPr>
              <a:t>= </a:t>
            </a:r>
            <a:r>
              <a:rPr lang="en-US" sz="3200" b="1" dirty="0" smtClean="0">
                <a:latin typeface="Calibri" panose="020F0502020204030204" pitchFamily="34" charset="0"/>
                <a:ea typeface="Calibri" panose="020F0502020204030204" pitchFamily="34" charset="0"/>
                <a:cs typeface="Vrinda"/>
              </a:rPr>
              <a:t>8.7</a:t>
            </a:r>
            <a:r>
              <a:rPr lang="en-US" sz="3200" b="1" dirty="0" smtClean="0">
                <a:effectLst/>
                <a:latin typeface="Calibri" panose="020F0502020204030204" pitchFamily="34" charset="0"/>
                <a:ea typeface="Calibri" panose="020F0502020204030204" pitchFamily="34" charset="0"/>
                <a:cs typeface="Vrinda"/>
              </a:rPr>
              <a:t> </a:t>
            </a:r>
            <a:r>
              <a:rPr lang="en-US" sz="3200" b="1" dirty="0" smtClean="0">
                <a:effectLst/>
                <a:latin typeface="Calibri" panose="020F0502020204030204" pitchFamily="34" charset="0"/>
                <a:ea typeface="Calibri" panose="020F0502020204030204" pitchFamily="34" charset="0"/>
                <a:cs typeface="Vrinda"/>
              </a:rPr>
              <a:t>= </a:t>
            </a:r>
            <a:r>
              <a:rPr lang="en-US" sz="3200" b="1" dirty="0">
                <a:latin typeface="Calibri" panose="020F0502020204030204" pitchFamily="34" charset="0"/>
                <a:ea typeface="Calibri" panose="020F0502020204030204" pitchFamily="34" charset="0"/>
                <a:cs typeface="Vrinda"/>
              </a:rPr>
              <a:t>9</a:t>
            </a:r>
            <a:r>
              <a:rPr lang="en-US" sz="3200" b="1" dirty="0" smtClean="0">
                <a:effectLst/>
                <a:latin typeface="Calibri" panose="020F0502020204030204" pitchFamily="34" charset="0"/>
                <a:ea typeface="Calibri" panose="020F0502020204030204" pitchFamily="34" charset="0"/>
                <a:cs typeface="Vrinda"/>
              </a:rPr>
              <a:t> </a:t>
            </a:r>
            <a:r>
              <a:rPr lang="en-US" sz="3200" b="1" dirty="0" smtClean="0">
                <a:effectLst/>
                <a:latin typeface="Calibri" panose="020F0502020204030204" pitchFamily="34" charset="0"/>
                <a:ea typeface="Calibri" panose="020F0502020204030204" pitchFamily="34" charset="0"/>
                <a:cs typeface="Vrinda"/>
              </a:rPr>
              <a:t>Months = </a:t>
            </a:r>
            <a:r>
              <a:rPr lang="en-US" sz="3200" b="1" dirty="0" smtClean="0">
                <a:latin typeface="Calibri" panose="020F0502020204030204" pitchFamily="34" charset="0"/>
                <a:ea typeface="Calibri" panose="020F0502020204030204" pitchFamily="34" charset="0"/>
                <a:cs typeface="Vrinda"/>
              </a:rPr>
              <a:t>1584</a:t>
            </a:r>
            <a:r>
              <a:rPr lang="en-US" sz="3200" b="1" dirty="0" smtClean="0">
                <a:effectLst/>
                <a:latin typeface="Calibri" panose="020F0502020204030204" pitchFamily="34" charset="0"/>
                <a:ea typeface="Calibri" panose="020F0502020204030204" pitchFamily="34" charset="0"/>
                <a:cs typeface="Vrinda"/>
              </a:rPr>
              <a:t> </a:t>
            </a:r>
            <a:r>
              <a:rPr lang="en-US" sz="3200" b="1" dirty="0" smtClean="0">
                <a:effectLst/>
                <a:latin typeface="Calibri" panose="020F0502020204030204" pitchFamily="34" charset="0"/>
                <a:ea typeface="Calibri" panose="020F0502020204030204" pitchFamily="34" charset="0"/>
                <a:cs typeface="Vrinda"/>
              </a:rPr>
              <a:t>Working Hours</a:t>
            </a:r>
            <a:endParaRPr lang="en-US" sz="3200" dirty="0" smtClean="0">
              <a:effectLst/>
              <a:latin typeface="Calibri" panose="020F0502020204030204" pitchFamily="34" charset="0"/>
              <a:ea typeface="Calibri" panose="020F0502020204030204" pitchFamily="34" charset="0"/>
              <a:cs typeface="Vrinda"/>
            </a:endParaRPr>
          </a:p>
          <a:p>
            <a:pPr>
              <a:lnSpc>
                <a:spcPct val="106000"/>
              </a:lnSpc>
              <a:spcAft>
                <a:spcPts val="800"/>
              </a:spcAft>
            </a:pPr>
            <a:r>
              <a:rPr lang="en-US" sz="3200" b="1" dirty="0" smtClean="0">
                <a:effectLst/>
                <a:latin typeface="Calibri" panose="020F0502020204030204" pitchFamily="34" charset="0"/>
                <a:ea typeface="Calibri" panose="020F0502020204030204" pitchFamily="34" charset="0"/>
                <a:cs typeface="Vrinda"/>
              </a:rPr>
              <a:t>Required people, ST      </a:t>
            </a:r>
            <a:r>
              <a:rPr lang="en-US" sz="3200" b="1" dirty="0" smtClean="0">
                <a:effectLst/>
                <a:latin typeface="Calibri" panose="020F0502020204030204" pitchFamily="34" charset="0"/>
                <a:ea typeface="Calibri" panose="020F0502020204030204" pitchFamily="34" charset="0"/>
                <a:cs typeface="Vrinda"/>
              </a:rPr>
              <a:t> = </a:t>
            </a:r>
            <a:r>
              <a:rPr lang="en-US" sz="3200" b="1" dirty="0" smtClean="0">
                <a:effectLst/>
                <a:latin typeface="Calibri" panose="020F0502020204030204" pitchFamily="34" charset="0"/>
                <a:ea typeface="Calibri" panose="020F0502020204030204" pitchFamily="34" charset="0"/>
                <a:cs typeface="Vrinda"/>
              </a:rPr>
              <a:t>PM/DM = </a:t>
            </a:r>
            <a:r>
              <a:rPr lang="en-US" sz="3200" b="1" dirty="0" smtClean="0">
                <a:latin typeface="Calibri" panose="020F0502020204030204" pitchFamily="34" charset="0"/>
                <a:ea typeface="Calibri" panose="020F0502020204030204" pitchFamily="34" charset="0"/>
                <a:cs typeface="Vrinda"/>
              </a:rPr>
              <a:t>3.09</a:t>
            </a:r>
            <a:r>
              <a:rPr lang="en-US" sz="3200" b="1" dirty="0" smtClean="0">
                <a:effectLst/>
                <a:latin typeface="Calibri" panose="020F0502020204030204" pitchFamily="34" charset="0"/>
                <a:ea typeface="Calibri" panose="020F0502020204030204" pitchFamily="34" charset="0"/>
                <a:cs typeface="Vrinda"/>
              </a:rPr>
              <a:t> </a:t>
            </a:r>
            <a:r>
              <a:rPr lang="en-US" sz="3200" b="1" dirty="0" smtClean="0">
                <a:effectLst/>
                <a:latin typeface="Calibri" panose="020F0502020204030204" pitchFamily="34" charset="0"/>
                <a:ea typeface="Calibri" panose="020F0502020204030204" pitchFamily="34" charset="0"/>
                <a:cs typeface="Vrinda"/>
              </a:rPr>
              <a:t>= </a:t>
            </a:r>
            <a:r>
              <a:rPr lang="en-US" sz="3200" b="1" dirty="0" smtClean="0">
                <a:effectLst/>
                <a:latin typeface="Calibri" panose="020F0502020204030204" pitchFamily="34" charset="0"/>
                <a:ea typeface="Calibri" panose="020F0502020204030204" pitchFamily="34" charset="0"/>
                <a:cs typeface="Vrinda"/>
              </a:rPr>
              <a:t>4 </a:t>
            </a:r>
            <a:r>
              <a:rPr lang="en-US" sz="3200" b="1" dirty="0" smtClean="0">
                <a:effectLst/>
                <a:latin typeface="Calibri" panose="020F0502020204030204" pitchFamily="34" charset="0"/>
                <a:ea typeface="Calibri" panose="020F0502020204030204" pitchFamily="34" charset="0"/>
                <a:cs typeface="Vrinda"/>
              </a:rPr>
              <a:t>People</a:t>
            </a:r>
            <a:endParaRPr lang="en-US" sz="3200" dirty="0">
              <a:effectLst/>
              <a:latin typeface="Calibri" panose="020F0502020204030204" pitchFamily="34" charset="0"/>
              <a:ea typeface="Calibri" panose="020F0502020204030204" pitchFamily="34" charset="0"/>
              <a:cs typeface="Vrinda"/>
            </a:endParaRPr>
          </a:p>
        </p:txBody>
      </p:sp>
    </p:spTree>
    <p:extLst>
      <p:ext uri="{BB962C8B-B14F-4D97-AF65-F5344CB8AC3E}">
        <p14:creationId xmlns:p14="http://schemas.microsoft.com/office/powerpoint/2010/main" val="38601057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33047" y="639029"/>
            <a:ext cx="11155680" cy="5563574"/>
          </a:xfrm>
          <a:prstGeom prst="rect">
            <a:avLst/>
          </a:prstGeom>
        </p:spPr>
        <p:txBody>
          <a:bodyPr wrap="square">
            <a:spAutoFit/>
          </a:bodyPr>
          <a:lstStyle/>
          <a:p>
            <a:pPr>
              <a:lnSpc>
                <a:spcPct val="106000"/>
              </a:lnSpc>
              <a:spcAft>
                <a:spcPts val="800"/>
              </a:spcAft>
            </a:pPr>
            <a:r>
              <a:rPr lang="en-US" sz="2800" b="1" u="sng" dirty="0" smtClean="0">
                <a:effectLst/>
                <a:latin typeface="Calibri" panose="020F0502020204030204" pitchFamily="34" charset="0"/>
                <a:ea typeface="Calibri" panose="020F0502020204030204" pitchFamily="34" charset="0"/>
                <a:cs typeface="Vrinda"/>
              </a:rPr>
              <a:t>Budgeting:</a:t>
            </a:r>
            <a:endParaRPr lang="en-US" sz="2800" u="sng" dirty="0" smtClean="0">
              <a:effectLst/>
              <a:latin typeface="Calibri" panose="020F0502020204030204" pitchFamily="34" charset="0"/>
              <a:ea typeface="Calibri" panose="020F0502020204030204" pitchFamily="34" charset="0"/>
              <a:cs typeface="Vrinda"/>
            </a:endParaRPr>
          </a:p>
          <a:p>
            <a:pPr>
              <a:lnSpc>
                <a:spcPct val="106000"/>
              </a:lnSpc>
              <a:spcAft>
                <a:spcPts val="800"/>
              </a:spcAft>
            </a:pPr>
            <a:r>
              <a:rPr lang="en-US" sz="2800" b="1" dirty="0" smtClean="0">
                <a:effectLst/>
                <a:latin typeface="Calibri" panose="020F0502020204030204" pitchFamily="34" charset="0"/>
                <a:ea typeface="Calibri" panose="020F0502020204030204" pitchFamily="34" charset="0"/>
                <a:cs typeface="Vrinda"/>
              </a:rPr>
              <a:t>    </a:t>
            </a:r>
            <a:r>
              <a:rPr lang="en-US" sz="2800" b="1" u="sng" dirty="0" smtClean="0">
                <a:effectLst/>
                <a:latin typeface="Calibri" panose="020F0502020204030204" pitchFamily="34" charset="0"/>
                <a:ea typeface="Calibri" panose="020F0502020204030204" pitchFamily="34" charset="0"/>
                <a:cs typeface="Vrinda"/>
              </a:rPr>
              <a:t>Developer Salary in </a:t>
            </a:r>
            <a:r>
              <a:rPr lang="en-US" sz="2800" b="1" u="sng" dirty="0">
                <a:latin typeface="Calibri" panose="020F0502020204030204" pitchFamily="34" charset="0"/>
                <a:ea typeface="Calibri" panose="020F0502020204030204" pitchFamily="34" charset="0"/>
                <a:cs typeface="Vrinda"/>
              </a:rPr>
              <a:t>9</a:t>
            </a:r>
            <a:r>
              <a:rPr lang="en-US" sz="2800" b="1" u="sng" dirty="0" smtClean="0">
                <a:effectLst/>
                <a:latin typeface="Calibri" panose="020F0502020204030204" pitchFamily="34" charset="0"/>
                <a:ea typeface="Calibri" panose="020F0502020204030204" pitchFamily="34" charset="0"/>
                <a:cs typeface="Vrinda"/>
              </a:rPr>
              <a:t> </a:t>
            </a:r>
            <a:r>
              <a:rPr lang="en-US" sz="2800" b="1" u="sng" dirty="0" smtClean="0">
                <a:effectLst/>
                <a:latin typeface="Calibri" panose="020F0502020204030204" pitchFamily="34" charset="0"/>
                <a:ea typeface="Calibri" panose="020F0502020204030204" pitchFamily="34" charset="0"/>
                <a:cs typeface="Vrinda"/>
              </a:rPr>
              <a:t>Months:    </a:t>
            </a:r>
            <a:endParaRPr lang="en-US" sz="2800" dirty="0" smtClean="0">
              <a:effectLst/>
              <a:latin typeface="Calibri" panose="020F0502020204030204" pitchFamily="34" charset="0"/>
              <a:ea typeface="Calibri" panose="020F0502020204030204" pitchFamily="34" charset="0"/>
              <a:cs typeface="Vrinda"/>
            </a:endParaRPr>
          </a:p>
          <a:p>
            <a:pPr>
              <a:lnSpc>
                <a:spcPct val="106000"/>
              </a:lnSpc>
              <a:spcAft>
                <a:spcPts val="800"/>
              </a:spcAft>
            </a:pPr>
            <a:r>
              <a:rPr lang="en-US" sz="2800" b="1" dirty="0" smtClean="0">
                <a:effectLst/>
                <a:latin typeface="Calibri" panose="020F0502020204030204" pitchFamily="34" charset="0"/>
                <a:ea typeface="Calibri" panose="020F0502020204030204" pitchFamily="34" charset="0"/>
                <a:cs typeface="Vrinda"/>
              </a:rPr>
              <a:t>        Per Developer salary Per working Hour = 500 Tk</a:t>
            </a:r>
            <a:r>
              <a:rPr lang="en-US" sz="2800" b="1" u="sng" dirty="0" smtClean="0">
                <a:effectLst/>
                <a:latin typeface="Calibri" panose="020F0502020204030204" pitchFamily="34" charset="0"/>
                <a:ea typeface="Calibri" panose="020F0502020204030204" pitchFamily="34" charset="0"/>
                <a:cs typeface="Vrinda"/>
              </a:rPr>
              <a:t> </a:t>
            </a:r>
            <a:endParaRPr lang="en-US" sz="2800" dirty="0" smtClean="0">
              <a:effectLst/>
              <a:latin typeface="Calibri" panose="020F0502020204030204" pitchFamily="34" charset="0"/>
              <a:ea typeface="Calibri" panose="020F0502020204030204" pitchFamily="34" charset="0"/>
              <a:cs typeface="Vrinda"/>
            </a:endParaRPr>
          </a:p>
          <a:p>
            <a:pPr>
              <a:lnSpc>
                <a:spcPct val="106000"/>
              </a:lnSpc>
              <a:spcAft>
                <a:spcPts val="800"/>
              </a:spcAft>
            </a:pPr>
            <a:r>
              <a:rPr lang="en-US" sz="2800" b="1" dirty="0" smtClean="0">
                <a:effectLst/>
                <a:latin typeface="Calibri" panose="020F0502020204030204" pitchFamily="34" charset="0"/>
                <a:ea typeface="Calibri" panose="020F0502020204030204" pitchFamily="34" charset="0"/>
                <a:cs typeface="Vrinda"/>
              </a:rPr>
              <a:t>         Total Developer Salary = 500* </a:t>
            </a:r>
            <a:r>
              <a:rPr lang="en-US" sz="2800" b="1" dirty="0" smtClean="0">
                <a:latin typeface="Calibri" panose="020F0502020204030204" pitchFamily="34" charset="0"/>
                <a:ea typeface="Calibri" panose="020F0502020204030204" pitchFamily="34" charset="0"/>
                <a:cs typeface="Vrinda"/>
              </a:rPr>
              <a:t>1584</a:t>
            </a:r>
            <a:r>
              <a:rPr lang="en-US" sz="2800" b="1" dirty="0" smtClean="0">
                <a:effectLst/>
                <a:latin typeface="Calibri" panose="020F0502020204030204" pitchFamily="34" charset="0"/>
                <a:ea typeface="Calibri" panose="020F0502020204030204" pitchFamily="34" charset="0"/>
                <a:cs typeface="Vrinda"/>
              </a:rPr>
              <a:t> </a:t>
            </a:r>
            <a:r>
              <a:rPr lang="en-US" sz="2800" b="1" dirty="0" smtClean="0">
                <a:effectLst/>
                <a:latin typeface="Calibri" panose="020F0502020204030204" pitchFamily="34" charset="0"/>
                <a:ea typeface="Calibri" panose="020F0502020204030204" pitchFamily="34" charset="0"/>
                <a:cs typeface="Vrinda"/>
              </a:rPr>
              <a:t>= </a:t>
            </a:r>
            <a:r>
              <a:rPr lang="en-US" sz="2800" b="1" dirty="0" smtClean="0">
                <a:latin typeface="Calibri" panose="020F0502020204030204" pitchFamily="34" charset="0"/>
                <a:ea typeface="Calibri" panose="020F0502020204030204" pitchFamily="34" charset="0"/>
                <a:cs typeface="Vrinda"/>
              </a:rPr>
              <a:t>792</a:t>
            </a:r>
            <a:r>
              <a:rPr lang="en-US" sz="2800" b="1" dirty="0" smtClean="0">
                <a:effectLst/>
                <a:latin typeface="Calibri" panose="020F0502020204030204" pitchFamily="34" charset="0"/>
                <a:ea typeface="Calibri" panose="020F0502020204030204" pitchFamily="34" charset="0"/>
                <a:cs typeface="Vrinda"/>
              </a:rPr>
              <a:t>, </a:t>
            </a:r>
            <a:r>
              <a:rPr lang="en-US" sz="2800" b="1" dirty="0" smtClean="0">
                <a:effectLst/>
                <a:latin typeface="Calibri" panose="020F0502020204030204" pitchFamily="34" charset="0"/>
                <a:ea typeface="Calibri" panose="020F0502020204030204" pitchFamily="34" charset="0"/>
                <a:cs typeface="Vrinda"/>
              </a:rPr>
              <a:t>000 Taka</a:t>
            </a:r>
            <a:endParaRPr lang="en-US" sz="2800" dirty="0" smtClean="0">
              <a:effectLst/>
              <a:latin typeface="Calibri" panose="020F0502020204030204" pitchFamily="34" charset="0"/>
              <a:ea typeface="Calibri" panose="020F0502020204030204" pitchFamily="34" charset="0"/>
              <a:cs typeface="Vrinda"/>
            </a:endParaRPr>
          </a:p>
          <a:p>
            <a:pPr>
              <a:lnSpc>
                <a:spcPct val="106000"/>
              </a:lnSpc>
              <a:spcAft>
                <a:spcPts val="800"/>
              </a:spcAft>
            </a:pPr>
            <a:r>
              <a:rPr lang="en-US" sz="2800" b="1" u="sng" dirty="0" smtClean="0">
                <a:effectLst/>
                <a:latin typeface="Calibri" panose="020F0502020204030204" pitchFamily="34" charset="0"/>
                <a:ea typeface="Calibri" panose="020F0502020204030204" pitchFamily="34" charset="0"/>
                <a:cs typeface="Vrinda"/>
              </a:rPr>
              <a:t>Requirement Analysis:</a:t>
            </a:r>
            <a:endParaRPr lang="en-US" sz="2800" dirty="0" smtClean="0">
              <a:effectLst/>
              <a:latin typeface="Calibri" panose="020F0502020204030204" pitchFamily="34" charset="0"/>
              <a:ea typeface="Calibri" panose="020F0502020204030204" pitchFamily="34" charset="0"/>
              <a:cs typeface="Vrinda"/>
            </a:endParaRPr>
          </a:p>
          <a:p>
            <a:pPr>
              <a:lnSpc>
                <a:spcPct val="106000"/>
              </a:lnSpc>
              <a:spcAft>
                <a:spcPts val="800"/>
              </a:spcAft>
            </a:pPr>
            <a:r>
              <a:rPr lang="en-US" sz="2800" b="1" dirty="0" smtClean="0">
                <a:effectLst/>
                <a:latin typeface="Calibri" panose="020F0502020204030204" pitchFamily="34" charset="0"/>
                <a:ea typeface="Calibri" panose="020F0502020204030204" pitchFamily="34" charset="0"/>
                <a:cs typeface="Vrinda"/>
              </a:rPr>
              <a:t>                   Time Needed: 1 month (22Working Days = 176 Working Hour)</a:t>
            </a:r>
            <a:endParaRPr lang="en-US" sz="2800" dirty="0" smtClean="0">
              <a:effectLst/>
              <a:latin typeface="Calibri" panose="020F0502020204030204" pitchFamily="34" charset="0"/>
              <a:ea typeface="Calibri" panose="020F0502020204030204" pitchFamily="34" charset="0"/>
              <a:cs typeface="Vrinda"/>
            </a:endParaRPr>
          </a:p>
          <a:p>
            <a:pPr>
              <a:lnSpc>
                <a:spcPct val="106000"/>
              </a:lnSpc>
              <a:spcAft>
                <a:spcPts val="800"/>
              </a:spcAft>
            </a:pPr>
            <a:r>
              <a:rPr lang="en-US" sz="2800" b="1" dirty="0" smtClean="0">
                <a:effectLst/>
                <a:latin typeface="Calibri" panose="020F0502020204030204" pitchFamily="34" charset="0"/>
                <a:ea typeface="Calibri" panose="020F0502020204030204" pitchFamily="34" charset="0"/>
                <a:cs typeface="Vrinda"/>
              </a:rPr>
              <a:t>                  </a:t>
            </a:r>
            <a:r>
              <a:rPr lang="en-US" sz="2800" b="1" dirty="0" smtClean="0">
                <a:effectLst/>
                <a:latin typeface="Calibri" panose="020F0502020204030204" pitchFamily="34" charset="0"/>
                <a:ea typeface="Calibri" panose="020F0502020204030204" pitchFamily="34" charset="0"/>
                <a:cs typeface="Vrinda"/>
              </a:rPr>
              <a:t>Req. </a:t>
            </a:r>
            <a:r>
              <a:rPr lang="en-US" sz="2800" b="1" dirty="0" smtClean="0">
                <a:effectLst/>
                <a:latin typeface="Calibri" panose="020F0502020204030204" pitchFamily="34" charset="0"/>
                <a:ea typeface="Calibri" panose="020F0502020204030204" pitchFamily="34" charset="0"/>
                <a:cs typeface="Vrinda"/>
              </a:rPr>
              <a:t>Analysis Person’s Hourly Wage = 400 Taka</a:t>
            </a:r>
            <a:endParaRPr lang="en-US" sz="2800" dirty="0" smtClean="0">
              <a:effectLst/>
              <a:latin typeface="Calibri" panose="020F0502020204030204" pitchFamily="34" charset="0"/>
              <a:ea typeface="Calibri" panose="020F0502020204030204" pitchFamily="34" charset="0"/>
              <a:cs typeface="Vrinda"/>
            </a:endParaRPr>
          </a:p>
          <a:p>
            <a:pPr>
              <a:lnSpc>
                <a:spcPct val="106000"/>
              </a:lnSpc>
              <a:spcAft>
                <a:spcPts val="800"/>
              </a:spcAft>
            </a:pPr>
            <a:r>
              <a:rPr lang="en-US" sz="2800" b="1" dirty="0" smtClean="0">
                <a:effectLst/>
                <a:latin typeface="Calibri" panose="020F0502020204030204" pitchFamily="34" charset="0"/>
                <a:ea typeface="Calibri" panose="020F0502020204030204" pitchFamily="34" charset="0"/>
                <a:cs typeface="Vrinda"/>
              </a:rPr>
              <a:t>                   Total Req. Analysis Expense = 400* 176 = 70, 400 Taka</a:t>
            </a:r>
            <a:endParaRPr lang="en-US" sz="2800" dirty="0" smtClean="0">
              <a:effectLst/>
              <a:latin typeface="Calibri" panose="020F0502020204030204" pitchFamily="34" charset="0"/>
              <a:ea typeface="Calibri" panose="020F0502020204030204" pitchFamily="34" charset="0"/>
              <a:cs typeface="Vrinda"/>
            </a:endParaRPr>
          </a:p>
          <a:p>
            <a:pPr>
              <a:lnSpc>
                <a:spcPct val="106000"/>
              </a:lnSpc>
              <a:spcAft>
                <a:spcPts val="800"/>
              </a:spcAft>
            </a:pPr>
            <a:r>
              <a:rPr lang="en-US" sz="2800" b="1" u="sng" dirty="0" smtClean="0">
                <a:effectLst/>
                <a:latin typeface="Calibri" panose="020F0502020204030204" pitchFamily="34" charset="0"/>
                <a:ea typeface="Calibri" panose="020F0502020204030204" pitchFamily="34" charset="0"/>
                <a:cs typeface="Vrinda"/>
              </a:rPr>
              <a:t>Transport Cost Estimation:</a:t>
            </a:r>
            <a:r>
              <a:rPr lang="en-US" sz="2800" b="1" dirty="0" smtClean="0">
                <a:effectLst/>
                <a:latin typeface="Calibri" panose="020F0502020204030204" pitchFamily="34" charset="0"/>
                <a:ea typeface="Calibri" panose="020F0502020204030204" pitchFamily="34" charset="0"/>
                <a:cs typeface="Vrinda"/>
              </a:rPr>
              <a:t> </a:t>
            </a:r>
            <a:r>
              <a:rPr lang="en-US" sz="2800" b="1" dirty="0" smtClean="0">
                <a:effectLst/>
                <a:latin typeface="Calibri" panose="020F0502020204030204" pitchFamily="34" charset="0"/>
                <a:ea typeface="Calibri" panose="020F0502020204030204" pitchFamily="34" charset="0"/>
                <a:cs typeface="Vrinda"/>
              </a:rPr>
              <a:t> 20,000 </a:t>
            </a:r>
            <a:r>
              <a:rPr lang="en-US" sz="2800" b="1" dirty="0" smtClean="0">
                <a:effectLst/>
                <a:latin typeface="Calibri" panose="020F0502020204030204" pitchFamily="34" charset="0"/>
                <a:ea typeface="Calibri" panose="020F0502020204030204" pitchFamily="34" charset="0"/>
                <a:cs typeface="Vrinda"/>
              </a:rPr>
              <a:t>Taka</a:t>
            </a:r>
            <a:endParaRPr lang="en-US" sz="2800" dirty="0" smtClean="0">
              <a:effectLst/>
              <a:latin typeface="Calibri" panose="020F0502020204030204" pitchFamily="34" charset="0"/>
              <a:ea typeface="Calibri" panose="020F0502020204030204" pitchFamily="34" charset="0"/>
              <a:cs typeface="Vrinda"/>
            </a:endParaRPr>
          </a:p>
          <a:p>
            <a:pPr>
              <a:lnSpc>
                <a:spcPct val="106000"/>
              </a:lnSpc>
              <a:spcAft>
                <a:spcPts val="800"/>
              </a:spcAft>
            </a:pPr>
            <a:r>
              <a:rPr lang="en-US" sz="2800" b="1" u="sng" dirty="0" smtClean="0">
                <a:effectLst/>
                <a:latin typeface="Calibri" panose="020F0502020204030204" pitchFamily="34" charset="0"/>
                <a:ea typeface="Calibri" panose="020F0502020204030204" pitchFamily="34" charset="0"/>
                <a:cs typeface="Vrinda"/>
              </a:rPr>
              <a:t>Training and Hardware Expenses Estimation:</a:t>
            </a:r>
            <a:r>
              <a:rPr lang="en-US" sz="2800" dirty="0" smtClean="0">
                <a:effectLst/>
                <a:latin typeface="Calibri" panose="020F0502020204030204" pitchFamily="34" charset="0"/>
                <a:ea typeface="Calibri" panose="020F0502020204030204" pitchFamily="34" charset="0"/>
                <a:cs typeface="Vrinda"/>
              </a:rPr>
              <a:t> </a:t>
            </a:r>
            <a:r>
              <a:rPr lang="en-US" sz="2800" b="1" dirty="0" smtClean="0">
                <a:effectLst/>
                <a:latin typeface="Calibri" panose="020F0502020204030204" pitchFamily="34" charset="0"/>
                <a:ea typeface="Calibri" panose="020F0502020204030204" pitchFamily="34" charset="0"/>
                <a:cs typeface="Vrinda"/>
              </a:rPr>
              <a:t>100, 000 Taka</a:t>
            </a:r>
            <a:endParaRPr lang="en-US" sz="2800" dirty="0">
              <a:effectLst/>
              <a:latin typeface="Calibri" panose="020F0502020204030204" pitchFamily="34" charset="0"/>
              <a:ea typeface="Calibri" panose="020F0502020204030204" pitchFamily="34" charset="0"/>
              <a:cs typeface="Vrinda"/>
            </a:endParaRPr>
          </a:p>
        </p:txBody>
      </p:sp>
    </p:spTree>
    <p:extLst>
      <p:ext uri="{BB962C8B-B14F-4D97-AF65-F5344CB8AC3E}">
        <p14:creationId xmlns:p14="http://schemas.microsoft.com/office/powerpoint/2010/main" val="317393424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59655" y="464235"/>
            <a:ext cx="10789922" cy="5603920"/>
          </a:xfrm>
          <a:prstGeom prst="rect">
            <a:avLst/>
          </a:prstGeom>
        </p:spPr>
        <p:txBody>
          <a:bodyPr wrap="square">
            <a:spAutoFit/>
          </a:bodyPr>
          <a:lstStyle/>
          <a:p>
            <a:pPr>
              <a:lnSpc>
                <a:spcPct val="106000"/>
              </a:lnSpc>
              <a:spcAft>
                <a:spcPts val="800"/>
              </a:spcAft>
            </a:pPr>
            <a:r>
              <a:rPr lang="en-US" b="1" u="sng" dirty="0" smtClean="0">
                <a:effectLst/>
                <a:latin typeface="Calibri" panose="020F0502020204030204" pitchFamily="34" charset="0"/>
                <a:ea typeface="Calibri" panose="020F0502020204030204" pitchFamily="34" charset="0"/>
                <a:cs typeface="Vrinda"/>
              </a:rPr>
              <a:t>Rent Expenses: </a:t>
            </a:r>
            <a:endParaRPr lang="en-US" dirty="0" smtClean="0">
              <a:effectLst/>
              <a:latin typeface="Calibri" panose="020F0502020204030204" pitchFamily="34" charset="0"/>
              <a:ea typeface="Calibri" panose="020F0502020204030204" pitchFamily="34" charset="0"/>
              <a:cs typeface="Vrinda"/>
            </a:endParaRPr>
          </a:p>
          <a:p>
            <a:pPr>
              <a:lnSpc>
                <a:spcPct val="106000"/>
              </a:lnSpc>
              <a:spcAft>
                <a:spcPts val="800"/>
              </a:spcAft>
            </a:pPr>
            <a:r>
              <a:rPr lang="en-US" b="1" dirty="0" smtClean="0">
                <a:effectLst/>
                <a:latin typeface="Calibri" panose="020F0502020204030204" pitchFamily="34" charset="0"/>
                <a:ea typeface="Calibri" panose="020F0502020204030204" pitchFamily="34" charset="0"/>
                <a:cs typeface="Vrinda"/>
              </a:rPr>
              <a:t>               </a:t>
            </a:r>
            <a:endParaRPr lang="en-US" dirty="0" smtClean="0">
              <a:effectLst/>
              <a:latin typeface="Calibri" panose="020F0502020204030204" pitchFamily="34" charset="0"/>
              <a:ea typeface="Calibri" panose="020F0502020204030204" pitchFamily="34" charset="0"/>
              <a:cs typeface="Vrinda"/>
            </a:endParaRPr>
          </a:p>
          <a:p>
            <a:pPr>
              <a:lnSpc>
                <a:spcPct val="106000"/>
              </a:lnSpc>
              <a:spcAft>
                <a:spcPts val="800"/>
              </a:spcAft>
            </a:pPr>
            <a:r>
              <a:rPr lang="en-US" b="1" dirty="0" smtClean="0">
                <a:effectLst/>
                <a:latin typeface="Calibri" panose="020F0502020204030204" pitchFamily="34" charset="0"/>
                <a:ea typeface="Calibri" panose="020F0502020204030204" pitchFamily="34" charset="0"/>
                <a:cs typeface="Vrinda"/>
              </a:rPr>
              <a:t>                  Room Per Month = </a:t>
            </a:r>
            <a:r>
              <a:rPr lang="en-US" b="1" dirty="0" smtClean="0">
                <a:effectLst/>
                <a:latin typeface="Calibri" panose="020F0502020204030204" pitchFamily="34" charset="0"/>
                <a:ea typeface="Calibri" panose="020F0502020204030204" pitchFamily="34" charset="0"/>
                <a:cs typeface="Vrinda"/>
              </a:rPr>
              <a:t>8,000 </a:t>
            </a:r>
            <a:r>
              <a:rPr lang="en-US" b="1" dirty="0" smtClean="0">
                <a:effectLst/>
                <a:latin typeface="Calibri" panose="020F0502020204030204" pitchFamily="34" charset="0"/>
                <a:ea typeface="Calibri" panose="020F0502020204030204" pitchFamily="34" charset="0"/>
                <a:cs typeface="Vrinda"/>
              </a:rPr>
              <a:t>Taka</a:t>
            </a:r>
            <a:endParaRPr lang="en-US" dirty="0" smtClean="0">
              <a:effectLst/>
              <a:latin typeface="Calibri" panose="020F0502020204030204" pitchFamily="34" charset="0"/>
              <a:ea typeface="Calibri" panose="020F0502020204030204" pitchFamily="34" charset="0"/>
              <a:cs typeface="Vrinda"/>
            </a:endParaRPr>
          </a:p>
          <a:p>
            <a:pPr>
              <a:lnSpc>
                <a:spcPct val="106000"/>
              </a:lnSpc>
              <a:spcAft>
                <a:spcPts val="800"/>
              </a:spcAft>
            </a:pPr>
            <a:r>
              <a:rPr lang="en-US" b="1" dirty="0" smtClean="0">
                <a:effectLst/>
                <a:latin typeface="Calibri" panose="020F0502020204030204" pitchFamily="34" charset="0"/>
                <a:ea typeface="Calibri" panose="020F0502020204030204" pitchFamily="34" charset="0"/>
                <a:cs typeface="Vrinda"/>
              </a:rPr>
              <a:t>                   Total in </a:t>
            </a:r>
            <a:r>
              <a:rPr lang="en-US" b="1" dirty="0">
                <a:latin typeface="Calibri" panose="020F0502020204030204" pitchFamily="34" charset="0"/>
                <a:ea typeface="Calibri" panose="020F0502020204030204" pitchFamily="34" charset="0"/>
                <a:cs typeface="Vrinda"/>
              </a:rPr>
              <a:t>9</a:t>
            </a:r>
            <a:r>
              <a:rPr lang="en-US" b="1" dirty="0" smtClean="0">
                <a:effectLst/>
                <a:latin typeface="Calibri" panose="020F0502020204030204" pitchFamily="34" charset="0"/>
                <a:ea typeface="Calibri" panose="020F0502020204030204" pitchFamily="34" charset="0"/>
                <a:cs typeface="Vrinda"/>
              </a:rPr>
              <a:t> </a:t>
            </a:r>
            <a:r>
              <a:rPr lang="en-US" b="1" dirty="0" smtClean="0">
                <a:effectLst/>
                <a:latin typeface="Calibri" panose="020F0502020204030204" pitchFamily="34" charset="0"/>
                <a:ea typeface="Calibri" panose="020F0502020204030204" pitchFamily="34" charset="0"/>
                <a:cs typeface="Vrinda"/>
              </a:rPr>
              <a:t>Months = </a:t>
            </a:r>
            <a:r>
              <a:rPr lang="en-US" b="1" dirty="0" smtClean="0">
                <a:latin typeface="Calibri" panose="020F0502020204030204" pitchFamily="34" charset="0"/>
                <a:ea typeface="Calibri" panose="020F0502020204030204" pitchFamily="34" charset="0"/>
                <a:cs typeface="Vrinda"/>
              </a:rPr>
              <a:t>72</a:t>
            </a:r>
            <a:r>
              <a:rPr lang="en-US" b="1" dirty="0" smtClean="0">
                <a:effectLst/>
                <a:latin typeface="Calibri" panose="020F0502020204030204" pitchFamily="34" charset="0"/>
                <a:ea typeface="Calibri" panose="020F0502020204030204" pitchFamily="34" charset="0"/>
                <a:cs typeface="Vrinda"/>
              </a:rPr>
              <a:t>,000 </a:t>
            </a:r>
            <a:r>
              <a:rPr lang="en-US" b="1" dirty="0" smtClean="0">
                <a:effectLst/>
                <a:latin typeface="Calibri" panose="020F0502020204030204" pitchFamily="34" charset="0"/>
                <a:ea typeface="Calibri" panose="020F0502020204030204" pitchFamily="34" charset="0"/>
                <a:cs typeface="Vrinda"/>
              </a:rPr>
              <a:t>Taka</a:t>
            </a:r>
            <a:endParaRPr lang="en-US" dirty="0" smtClean="0">
              <a:effectLst/>
              <a:latin typeface="Calibri" panose="020F0502020204030204" pitchFamily="34" charset="0"/>
              <a:ea typeface="Calibri" panose="020F0502020204030204" pitchFamily="34" charset="0"/>
              <a:cs typeface="Vrinda"/>
            </a:endParaRPr>
          </a:p>
          <a:p>
            <a:pPr>
              <a:lnSpc>
                <a:spcPct val="106000"/>
              </a:lnSpc>
              <a:spcAft>
                <a:spcPts val="800"/>
              </a:spcAft>
            </a:pPr>
            <a:r>
              <a:rPr lang="en-US" b="1" u="sng" dirty="0" smtClean="0">
                <a:effectLst/>
                <a:latin typeface="Calibri" panose="020F0502020204030204" pitchFamily="34" charset="0"/>
                <a:ea typeface="Calibri" panose="020F0502020204030204" pitchFamily="34" charset="0"/>
                <a:cs typeface="Vrinda"/>
              </a:rPr>
              <a:t>Total </a:t>
            </a:r>
            <a:r>
              <a:rPr lang="en-US" b="1" u="sng" dirty="0" err="1" smtClean="0">
                <a:effectLst/>
                <a:latin typeface="Calibri" panose="020F0502020204030204" pitchFamily="34" charset="0"/>
                <a:ea typeface="Calibri" panose="020F0502020204030204" pitchFamily="34" charset="0"/>
                <a:cs typeface="Vrinda"/>
              </a:rPr>
              <a:t>Utilites</a:t>
            </a:r>
            <a:r>
              <a:rPr lang="en-US" b="1" u="sng" dirty="0" smtClean="0">
                <a:effectLst/>
                <a:latin typeface="Calibri" panose="020F0502020204030204" pitchFamily="34" charset="0"/>
                <a:ea typeface="Calibri" panose="020F0502020204030204" pitchFamily="34" charset="0"/>
                <a:cs typeface="Vrinda"/>
              </a:rPr>
              <a:t> in </a:t>
            </a:r>
            <a:r>
              <a:rPr lang="en-US" b="1" u="sng" dirty="0">
                <a:latin typeface="Calibri" panose="020F0502020204030204" pitchFamily="34" charset="0"/>
                <a:ea typeface="Calibri" panose="020F0502020204030204" pitchFamily="34" charset="0"/>
                <a:cs typeface="Vrinda"/>
              </a:rPr>
              <a:t>9</a:t>
            </a:r>
            <a:r>
              <a:rPr lang="en-US" b="1" u="sng" dirty="0" smtClean="0">
                <a:effectLst/>
                <a:latin typeface="Calibri" panose="020F0502020204030204" pitchFamily="34" charset="0"/>
                <a:ea typeface="Calibri" panose="020F0502020204030204" pitchFamily="34" charset="0"/>
                <a:cs typeface="Vrinda"/>
              </a:rPr>
              <a:t> </a:t>
            </a:r>
            <a:r>
              <a:rPr lang="en-US" b="1" u="sng" dirty="0" smtClean="0">
                <a:effectLst/>
                <a:latin typeface="Calibri" panose="020F0502020204030204" pitchFamily="34" charset="0"/>
                <a:ea typeface="Calibri" panose="020F0502020204030204" pitchFamily="34" charset="0"/>
                <a:cs typeface="Vrinda"/>
              </a:rPr>
              <a:t>Months: </a:t>
            </a:r>
            <a:r>
              <a:rPr lang="en-US" b="1" dirty="0" smtClean="0">
                <a:effectLst/>
                <a:latin typeface="Calibri" panose="020F0502020204030204" pitchFamily="34" charset="0"/>
                <a:ea typeface="Calibri" panose="020F0502020204030204" pitchFamily="34" charset="0"/>
                <a:cs typeface="Vrinda"/>
              </a:rPr>
              <a:t>30,000 Taka</a:t>
            </a:r>
            <a:endParaRPr lang="en-US" dirty="0" smtClean="0">
              <a:effectLst/>
              <a:latin typeface="Calibri" panose="020F0502020204030204" pitchFamily="34" charset="0"/>
              <a:ea typeface="Calibri" panose="020F0502020204030204" pitchFamily="34" charset="0"/>
              <a:cs typeface="Vrinda"/>
            </a:endParaRPr>
          </a:p>
          <a:p>
            <a:pPr>
              <a:lnSpc>
                <a:spcPct val="106000"/>
              </a:lnSpc>
              <a:spcAft>
                <a:spcPts val="800"/>
              </a:spcAft>
            </a:pPr>
            <a:r>
              <a:rPr lang="en-US" b="1" u="sng" dirty="0" smtClean="0">
                <a:effectLst/>
                <a:latin typeface="Calibri" panose="020F0502020204030204" pitchFamily="34" charset="0"/>
                <a:ea typeface="Calibri" panose="020F0502020204030204" pitchFamily="34" charset="0"/>
                <a:cs typeface="Vrinda"/>
              </a:rPr>
              <a:t>Maintenance (Till </a:t>
            </a:r>
            <a:r>
              <a:rPr lang="en-US" b="1" u="sng" dirty="0">
                <a:latin typeface="Calibri" panose="020F0502020204030204" pitchFamily="34" charset="0"/>
                <a:ea typeface="Calibri" panose="020F0502020204030204" pitchFamily="34" charset="0"/>
                <a:cs typeface="Vrinda"/>
              </a:rPr>
              <a:t>9</a:t>
            </a:r>
            <a:r>
              <a:rPr lang="en-US" b="1" u="sng" dirty="0" smtClean="0">
                <a:effectLst/>
                <a:latin typeface="Calibri" panose="020F0502020204030204" pitchFamily="34" charset="0"/>
                <a:ea typeface="Calibri" panose="020F0502020204030204" pitchFamily="34" charset="0"/>
                <a:cs typeface="Vrinda"/>
              </a:rPr>
              <a:t> </a:t>
            </a:r>
            <a:r>
              <a:rPr lang="en-US" b="1" u="sng" dirty="0" smtClean="0">
                <a:effectLst/>
                <a:latin typeface="Calibri" panose="020F0502020204030204" pitchFamily="34" charset="0"/>
                <a:ea typeface="Calibri" panose="020F0502020204030204" pitchFamily="34" charset="0"/>
                <a:cs typeface="Vrinda"/>
              </a:rPr>
              <a:t>Months after Delivery):</a:t>
            </a:r>
            <a:endParaRPr lang="en-US" dirty="0" smtClean="0">
              <a:effectLst/>
              <a:latin typeface="Calibri" panose="020F0502020204030204" pitchFamily="34" charset="0"/>
              <a:ea typeface="Calibri" panose="020F0502020204030204" pitchFamily="34" charset="0"/>
              <a:cs typeface="Vrinda"/>
            </a:endParaRPr>
          </a:p>
          <a:p>
            <a:pPr>
              <a:lnSpc>
                <a:spcPct val="106000"/>
              </a:lnSpc>
              <a:spcAft>
                <a:spcPts val="800"/>
              </a:spcAft>
            </a:pPr>
            <a:r>
              <a:rPr lang="en-US" b="1" dirty="0" smtClean="0">
                <a:effectLst/>
                <a:latin typeface="Calibri" panose="020F0502020204030204" pitchFamily="34" charset="0"/>
                <a:ea typeface="Calibri" panose="020F0502020204030204" pitchFamily="34" charset="0"/>
                <a:cs typeface="Vrinda"/>
              </a:rPr>
              <a:t>            Expense Per Hour = 1500 Taka</a:t>
            </a:r>
            <a:endParaRPr lang="en-US" dirty="0" smtClean="0">
              <a:effectLst/>
              <a:latin typeface="Calibri" panose="020F0502020204030204" pitchFamily="34" charset="0"/>
              <a:ea typeface="Calibri" panose="020F0502020204030204" pitchFamily="34" charset="0"/>
              <a:cs typeface="Vrinda"/>
            </a:endParaRPr>
          </a:p>
          <a:p>
            <a:pPr>
              <a:lnSpc>
                <a:spcPct val="106000"/>
              </a:lnSpc>
              <a:spcAft>
                <a:spcPts val="800"/>
              </a:spcAft>
            </a:pPr>
            <a:r>
              <a:rPr lang="en-US" b="1" dirty="0" smtClean="0">
                <a:effectLst/>
                <a:latin typeface="Calibri" panose="020F0502020204030204" pitchFamily="34" charset="0"/>
                <a:ea typeface="Calibri" panose="020F0502020204030204" pitchFamily="34" charset="0"/>
                <a:cs typeface="Vrinda"/>
              </a:rPr>
              <a:t>            Total Estimated Time Needed for Maintenance = 100 Hours</a:t>
            </a:r>
            <a:endParaRPr lang="en-US" dirty="0" smtClean="0">
              <a:effectLst/>
              <a:latin typeface="Calibri" panose="020F0502020204030204" pitchFamily="34" charset="0"/>
              <a:ea typeface="Calibri" panose="020F0502020204030204" pitchFamily="34" charset="0"/>
              <a:cs typeface="Vrinda"/>
            </a:endParaRPr>
          </a:p>
          <a:p>
            <a:pPr>
              <a:lnSpc>
                <a:spcPct val="106000"/>
              </a:lnSpc>
              <a:spcAft>
                <a:spcPts val="800"/>
              </a:spcAft>
            </a:pPr>
            <a:r>
              <a:rPr lang="en-US" b="1" dirty="0" smtClean="0">
                <a:effectLst/>
                <a:latin typeface="Calibri" panose="020F0502020204030204" pitchFamily="34" charset="0"/>
                <a:ea typeface="Calibri" panose="020F0502020204030204" pitchFamily="34" charset="0"/>
                <a:cs typeface="Vrinda"/>
              </a:rPr>
              <a:t>            Total Estimated Maintenance Expense = 100*1500 = 150,000 Taka</a:t>
            </a:r>
            <a:endParaRPr lang="en-US" dirty="0" smtClean="0">
              <a:effectLst/>
              <a:latin typeface="Calibri" panose="020F0502020204030204" pitchFamily="34" charset="0"/>
              <a:ea typeface="Calibri" panose="020F0502020204030204" pitchFamily="34" charset="0"/>
              <a:cs typeface="Vrinda"/>
            </a:endParaRPr>
          </a:p>
          <a:p>
            <a:pPr>
              <a:lnSpc>
                <a:spcPct val="106000"/>
              </a:lnSpc>
              <a:spcAft>
                <a:spcPts val="800"/>
              </a:spcAft>
            </a:pPr>
            <a:r>
              <a:rPr lang="en-US" b="1" u="sng" dirty="0" smtClean="0">
                <a:effectLst/>
                <a:latin typeface="Calibri" panose="020F0502020204030204" pitchFamily="34" charset="0"/>
                <a:ea typeface="Calibri" panose="020F0502020204030204" pitchFamily="34" charset="0"/>
                <a:cs typeface="Vrinda"/>
              </a:rPr>
              <a:t>Total Estimated Expense</a:t>
            </a:r>
            <a:r>
              <a:rPr lang="en-US" b="1" dirty="0" smtClean="0">
                <a:effectLst/>
                <a:latin typeface="Calibri" panose="020F0502020204030204" pitchFamily="34" charset="0"/>
                <a:ea typeface="Calibri" panose="020F0502020204030204" pitchFamily="34" charset="0"/>
                <a:cs typeface="Vrinda"/>
              </a:rPr>
              <a:t>:  </a:t>
            </a:r>
            <a:r>
              <a:rPr lang="en-US" b="1" dirty="0" smtClean="0">
                <a:latin typeface="Calibri" panose="020F0502020204030204" pitchFamily="34" charset="0"/>
                <a:ea typeface="Calibri" panose="020F0502020204030204" pitchFamily="34" charset="0"/>
                <a:cs typeface="Vrinda"/>
              </a:rPr>
              <a:t>792,</a:t>
            </a:r>
            <a:r>
              <a:rPr lang="en-US" b="1" dirty="0" smtClean="0">
                <a:effectLst/>
                <a:latin typeface="Calibri" panose="020F0502020204030204" pitchFamily="34" charset="0"/>
                <a:ea typeface="Calibri" panose="020F0502020204030204" pitchFamily="34" charset="0"/>
                <a:cs typeface="Vrinda"/>
              </a:rPr>
              <a:t>000 </a:t>
            </a:r>
            <a:r>
              <a:rPr lang="en-US" b="1" dirty="0" smtClean="0">
                <a:effectLst/>
                <a:latin typeface="Calibri" panose="020F0502020204030204" pitchFamily="34" charset="0"/>
                <a:ea typeface="Calibri" panose="020F0502020204030204" pitchFamily="34" charset="0"/>
                <a:cs typeface="Vrinda"/>
              </a:rPr>
              <a:t>+ </a:t>
            </a:r>
            <a:r>
              <a:rPr lang="en-US" b="1" dirty="0" smtClean="0">
                <a:effectLst/>
                <a:latin typeface="Calibri" panose="020F0502020204030204" pitchFamily="34" charset="0"/>
                <a:ea typeface="Calibri" panose="020F0502020204030204" pitchFamily="34" charset="0"/>
                <a:cs typeface="Vrinda"/>
              </a:rPr>
              <a:t>70,400 </a:t>
            </a:r>
            <a:r>
              <a:rPr lang="en-US" b="1" dirty="0" smtClean="0">
                <a:effectLst/>
                <a:latin typeface="Calibri" panose="020F0502020204030204" pitchFamily="34" charset="0"/>
                <a:ea typeface="Calibri" panose="020F0502020204030204" pitchFamily="34" charset="0"/>
                <a:cs typeface="Vrinda"/>
              </a:rPr>
              <a:t>+ </a:t>
            </a:r>
            <a:r>
              <a:rPr lang="en-US" b="1" dirty="0" smtClean="0">
                <a:effectLst/>
                <a:latin typeface="Calibri" panose="020F0502020204030204" pitchFamily="34" charset="0"/>
                <a:ea typeface="Calibri" panose="020F0502020204030204" pitchFamily="34" charset="0"/>
                <a:cs typeface="Vrinda"/>
              </a:rPr>
              <a:t>20,000 </a:t>
            </a:r>
            <a:r>
              <a:rPr lang="en-US" b="1" dirty="0" smtClean="0">
                <a:effectLst/>
                <a:latin typeface="Calibri" panose="020F0502020204030204" pitchFamily="34" charset="0"/>
                <a:ea typeface="Calibri" panose="020F0502020204030204" pitchFamily="34" charset="0"/>
                <a:cs typeface="Vrinda"/>
              </a:rPr>
              <a:t>+ </a:t>
            </a:r>
            <a:r>
              <a:rPr lang="en-US" b="1" dirty="0" smtClean="0">
                <a:effectLst/>
                <a:latin typeface="Calibri" panose="020F0502020204030204" pitchFamily="34" charset="0"/>
                <a:ea typeface="Calibri" panose="020F0502020204030204" pitchFamily="34" charset="0"/>
                <a:cs typeface="Vrinda"/>
              </a:rPr>
              <a:t>100,000 </a:t>
            </a:r>
            <a:r>
              <a:rPr lang="en-US" b="1" dirty="0" smtClean="0">
                <a:effectLst/>
                <a:latin typeface="Calibri" panose="020F0502020204030204" pitchFamily="34" charset="0"/>
                <a:ea typeface="Calibri" panose="020F0502020204030204" pitchFamily="34" charset="0"/>
                <a:cs typeface="Vrinda"/>
              </a:rPr>
              <a:t>+ </a:t>
            </a:r>
            <a:r>
              <a:rPr lang="en-US" b="1" dirty="0" smtClean="0">
                <a:latin typeface="Calibri" panose="020F0502020204030204" pitchFamily="34" charset="0"/>
                <a:ea typeface="Calibri" panose="020F0502020204030204" pitchFamily="34" charset="0"/>
                <a:cs typeface="Vrinda"/>
              </a:rPr>
              <a:t>72,</a:t>
            </a:r>
            <a:r>
              <a:rPr lang="en-US" b="1" dirty="0" smtClean="0">
                <a:effectLst/>
                <a:latin typeface="Calibri" panose="020F0502020204030204" pitchFamily="34" charset="0"/>
                <a:ea typeface="Calibri" panose="020F0502020204030204" pitchFamily="34" charset="0"/>
                <a:cs typeface="Vrinda"/>
              </a:rPr>
              <a:t>000 </a:t>
            </a:r>
            <a:r>
              <a:rPr lang="en-US" b="1" dirty="0" smtClean="0">
                <a:effectLst/>
                <a:latin typeface="Calibri" panose="020F0502020204030204" pitchFamily="34" charset="0"/>
                <a:ea typeface="Calibri" panose="020F0502020204030204" pitchFamily="34" charset="0"/>
                <a:cs typeface="Vrinda"/>
              </a:rPr>
              <a:t>+ </a:t>
            </a:r>
            <a:r>
              <a:rPr lang="en-US" b="1" dirty="0" smtClean="0">
                <a:effectLst/>
                <a:latin typeface="Calibri" panose="020F0502020204030204" pitchFamily="34" charset="0"/>
                <a:ea typeface="Calibri" panose="020F0502020204030204" pitchFamily="34" charset="0"/>
                <a:cs typeface="Vrinda"/>
              </a:rPr>
              <a:t>30,000 </a:t>
            </a:r>
            <a:r>
              <a:rPr lang="en-US" b="1" dirty="0" smtClean="0">
                <a:effectLst/>
                <a:latin typeface="Calibri" panose="020F0502020204030204" pitchFamily="34" charset="0"/>
                <a:ea typeface="Calibri" panose="020F0502020204030204" pitchFamily="34" charset="0"/>
                <a:cs typeface="Vrinda"/>
              </a:rPr>
              <a:t>+ </a:t>
            </a:r>
            <a:r>
              <a:rPr lang="en-US" b="1" dirty="0" smtClean="0">
                <a:effectLst/>
                <a:latin typeface="Calibri" panose="020F0502020204030204" pitchFamily="34" charset="0"/>
                <a:ea typeface="Calibri" panose="020F0502020204030204" pitchFamily="34" charset="0"/>
                <a:cs typeface="Vrinda"/>
              </a:rPr>
              <a:t>150,000  </a:t>
            </a:r>
            <a:r>
              <a:rPr lang="en-US" b="1" dirty="0" smtClean="0">
                <a:effectLst/>
                <a:latin typeface="Calibri" panose="020F0502020204030204" pitchFamily="34" charset="0"/>
                <a:ea typeface="Calibri" panose="020F0502020204030204" pitchFamily="34" charset="0"/>
                <a:cs typeface="Vrinda"/>
              </a:rPr>
              <a:t>= </a:t>
            </a:r>
            <a:r>
              <a:rPr lang="en-US" b="1" dirty="0" smtClean="0">
                <a:latin typeface="Calibri" panose="020F0502020204030204" pitchFamily="34" charset="0"/>
                <a:ea typeface="Calibri" panose="020F0502020204030204" pitchFamily="34" charset="0"/>
                <a:cs typeface="Vrinda"/>
              </a:rPr>
              <a:t>1,234,</a:t>
            </a:r>
            <a:r>
              <a:rPr lang="en-US" b="1" dirty="0" smtClean="0">
                <a:effectLst/>
                <a:latin typeface="Calibri" panose="020F0502020204030204" pitchFamily="34" charset="0"/>
                <a:ea typeface="Calibri" panose="020F0502020204030204" pitchFamily="34" charset="0"/>
                <a:cs typeface="Vrinda"/>
              </a:rPr>
              <a:t>400 </a:t>
            </a:r>
            <a:r>
              <a:rPr lang="en-US" b="1" dirty="0" smtClean="0">
                <a:effectLst/>
                <a:latin typeface="Calibri" panose="020F0502020204030204" pitchFamily="34" charset="0"/>
                <a:ea typeface="Calibri" panose="020F0502020204030204" pitchFamily="34" charset="0"/>
                <a:cs typeface="Vrinda"/>
              </a:rPr>
              <a:t>Taka</a:t>
            </a:r>
            <a:endParaRPr lang="en-US" dirty="0" smtClean="0">
              <a:effectLst/>
              <a:latin typeface="Calibri" panose="020F0502020204030204" pitchFamily="34" charset="0"/>
              <a:ea typeface="Calibri" panose="020F0502020204030204" pitchFamily="34" charset="0"/>
              <a:cs typeface="Vrinda"/>
            </a:endParaRPr>
          </a:p>
          <a:p>
            <a:pPr>
              <a:lnSpc>
                <a:spcPct val="106000"/>
              </a:lnSpc>
              <a:spcAft>
                <a:spcPts val="800"/>
              </a:spcAft>
            </a:pPr>
            <a:r>
              <a:rPr lang="en-US" b="1" u="sng" dirty="0" smtClean="0">
                <a:effectLst/>
                <a:latin typeface="Calibri" panose="020F0502020204030204" pitchFamily="34" charset="0"/>
                <a:ea typeface="Calibri" panose="020F0502020204030204" pitchFamily="34" charset="0"/>
                <a:cs typeface="Vrinda"/>
              </a:rPr>
              <a:t>Profit: </a:t>
            </a:r>
            <a:endParaRPr lang="en-US" dirty="0" smtClean="0">
              <a:effectLst/>
              <a:latin typeface="Calibri" panose="020F0502020204030204" pitchFamily="34" charset="0"/>
              <a:ea typeface="Calibri" panose="020F0502020204030204" pitchFamily="34" charset="0"/>
              <a:cs typeface="Vrinda"/>
            </a:endParaRPr>
          </a:p>
          <a:p>
            <a:pPr>
              <a:lnSpc>
                <a:spcPct val="106000"/>
              </a:lnSpc>
              <a:spcAft>
                <a:spcPts val="800"/>
              </a:spcAft>
            </a:pPr>
            <a:r>
              <a:rPr lang="en-US" b="1" dirty="0" smtClean="0">
                <a:effectLst/>
                <a:latin typeface="Calibri" panose="020F0502020204030204" pitchFamily="34" charset="0"/>
                <a:ea typeface="Calibri" panose="020F0502020204030204" pitchFamily="34" charset="0"/>
                <a:cs typeface="Vrinda"/>
              </a:rPr>
              <a:t>20% of Total Estimated Expense = </a:t>
            </a:r>
            <a:r>
              <a:rPr lang="en-US" b="1" dirty="0" smtClean="0">
                <a:latin typeface="Calibri" panose="020F0502020204030204" pitchFamily="34" charset="0"/>
                <a:ea typeface="Calibri" panose="020F0502020204030204" pitchFamily="34" charset="0"/>
                <a:cs typeface="Vrinda"/>
              </a:rPr>
              <a:t>1,234,</a:t>
            </a:r>
            <a:r>
              <a:rPr lang="en-US" b="1" dirty="0" smtClean="0">
                <a:effectLst/>
                <a:latin typeface="Calibri" panose="020F0502020204030204" pitchFamily="34" charset="0"/>
                <a:ea typeface="Calibri" panose="020F0502020204030204" pitchFamily="34" charset="0"/>
                <a:cs typeface="Vrinda"/>
              </a:rPr>
              <a:t>400*20</a:t>
            </a:r>
            <a:r>
              <a:rPr lang="en-US" b="1" dirty="0" smtClean="0">
                <a:effectLst/>
                <a:latin typeface="Calibri" panose="020F0502020204030204" pitchFamily="34" charset="0"/>
                <a:ea typeface="Calibri" panose="020F0502020204030204" pitchFamily="34" charset="0"/>
                <a:cs typeface="Vrinda"/>
              </a:rPr>
              <a:t>% = </a:t>
            </a:r>
            <a:r>
              <a:rPr lang="en-US" b="1" dirty="0" smtClean="0">
                <a:latin typeface="Calibri" panose="020F0502020204030204" pitchFamily="34" charset="0"/>
                <a:ea typeface="Calibri" panose="020F0502020204030204" pitchFamily="34" charset="0"/>
                <a:cs typeface="Vrinda"/>
              </a:rPr>
              <a:t>246</a:t>
            </a:r>
            <a:r>
              <a:rPr lang="en-US" b="1" dirty="0" smtClean="0">
                <a:effectLst/>
                <a:latin typeface="Calibri" panose="020F0502020204030204" pitchFamily="34" charset="0"/>
                <a:ea typeface="Calibri" panose="020F0502020204030204" pitchFamily="34" charset="0"/>
                <a:cs typeface="Vrinda"/>
              </a:rPr>
              <a:t>, </a:t>
            </a:r>
            <a:r>
              <a:rPr lang="en-US" b="1" dirty="0" smtClean="0">
                <a:effectLst/>
                <a:latin typeface="Calibri" panose="020F0502020204030204" pitchFamily="34" charset="0"/>
                <a:ea typeface="Calibri" panose="020F0502020204030204" pitchFamily="34" charset="0"/>
                <a:cs typeface="Vrinda"/>
              </a:rPr>
              <a:t>880 Taka</a:t>
            </a:r>
            <a:endParaRPr lang="en-US" dirty="0" smtClean="0">
              <a:effectLst/>
              <a:latin typeface="Calibri" panose="020F0502020204030204" pitchFamily="34" charset="0"/>
              <a:ea typeface="Calibri" panose="020F0502020204030204" pitchFamily="34" charset="0"/>
              <a:cs typeface="Vrinda"/>
            </a:endParaRPr>
          </a:p>
          <a:p>
            <a:pPr>
              <a:lnSpc>
                <a:spcPct val="106000"/>
              </a:lnSpc>
              <a:spcAft>
                <a:spcPts val="800"/>
              </a:spcAft>
            </a:pPr>
            <a:r>
              <a:rPr lang="en-US" b="1" dirty="0" smtClean="0">
                <a:effectLst/>
                <a:latin typeface="Calibri" panose="020F0502020204030204" pitchFamily="34" charset="0"/>
                <a:ea typeface="Calibri" panose="020F0502020204030204" pitchFamily="34" charset="0"/>
                <a:cs typeface="Vrinda"/>
              </a:rPr>
              <a:t> </a:t>
            </a:r>
            <a:endParaRPr lang="en-US" dirty="0" smtClean="0">
              <a:effectLst/>
              <a:latin typeface="Calibri" panose="020F0502020204030204" pitchFamily="34" charset="0"/>
              <a:ea typeface="Calibri" panose="020F0502020204030204" pitchFamily="34" charset="0"/>
              <a:cs typeface="Vrinda"/>
            </a:endParaRPr>
          </a:p>
          <a:p>
            <a:r>
              <a:rPr lang="en-US" b="1" dirty="0" smtClean="0">
                <a:solidFill>
                  <a:srgbClr val="FF0000"/>
                </a:solidFill>
                <a:effectLst/>
                <a:latin typeface="Calibri" panose="020F0502020204030204" pitchFamily="34" charset="0"/>
                <a:ea typeface="Calibri" panose="020F0502020204030204" pitchFamily="34" charset="0"/>
                <a:cs typeface="Vrinda"/>
              </a:rPr>
              <a:t>                    Project Budget:</a:t>
            </a:r>
            <a:r>
              <a:rPr lang="en-US" b="1" dirty="0" smtClean="0">
                <a:effectLst/>
                <a:latin typeface="Calibri" panose="020F0502020204030204" pitchFamily="34" charset="0"/>
                <a:ea typeface="Calibri" panose="020F0502020204030204" pitchFamily="34" charset="0"/>
                <a:cs typeface="Vrinda"/>
              </a:rPr>
              <a:t>  </a:t>
            </a:r>
            <a:r>
              <a:rPr lang="en-US" b="1" dirty="0" smtClean="0">
                <a:effectLst/>
                <a:latin typeface="Calibri" panose="020F0502020204030204" pitchFamily="34" charset="0"/>
                <a:ea typeface="Calibri" panose="020F0502020204030204" pitchFamily="34" charset="0"/>
                <a:cs typeface="Vrinda"/>
              </a:rPr>
              <a:t>1,234,400 </a:t>
            </a:r>
            <a:r>
              <a:rPr lang="en-US" b="1" dirty="0" smtClean="0">
                <a:effectLst/>
                <a:latin typeface="Calibri" panose="020F0502020204030204" pitchFamily="34" charset="0"/>
                <a:ea typeface="Calibri" panose="020F0502020204030204" pitchFamily="34" charset="0"/>
                <a:cs typeface="Vrinda"/>
              </a:rPr>
              <a:t>+ </a:t>
            </a:r>
            <a:r>
              <a:rPr lang="en-US" b="1" dirty="0" smtClean="0">
                <a:latin typeface="Calibri" panose="020F0502020204030204" pitchFamily="34" charset="0"/>
                <a:ea typeface="Calibri" panose="020F0502020204030204" pitchFamily="34" charset="0"/>
                <a:cs typeface="Vrinda"/>
              </a:rPr>
              <a:t>246</a:t>
            </a:r>
            <a:r>
              <a:rPr lang="en-US" b="1" dirty="0" smtClean="0">
                <a:effectLst/>
                <a:latin typeface="Calibri" panose="020F0502020204030204" pitchFamily="34" charset="0"/>
                <a:ea typeface="Calibri" panose="020F0502020204030204" pitchFamily="34" charset="0"/>
                <a:cs typeface="Vrinda"/>
              </a:rPr>
              <a:t>, </a:t>
            </a:r>
            <a:r>
              <a:rPr lang="en-US" b="1" dirty="0" smtClean="0">
                <a:effectLst/>
                <a:latin typeface="Calibri" panose="020F0502020204030204" pitchFamily="34" charset="0"/>
                <a:ea typeface="Calibri" panose="020F0502020204030204" pitchFamily="34" charset="0"/>
                <a:cs typeface="Vrinda"/>
              </a:rPr>
              <a:t>880 = </a:t>
            </a:r>
            <a:r>
              <a:rPr lang="en-US" b="1" dirty="0" smtClean="0">
                <a:solidFill>
                  <a:srgbClr val="FF0000"/>
                </a:solidFill>
                <a:latin typeface="Calibri" panose="020F0502020204030204" pitchFamily="34" charset="0"/>
                <a:ea typeface="Calibri" panose="020F0502020204030204" pitchFamily="34" charset="0"/>
                <a:cs typeface="Vrinda"/>
              </a:rPr>
              <a:t>1,481</a:t>
            </a:r>
            <a:r>
              <a:rPr lang="en-US" b="1" dirty="0" smtClean="0">
                <a:solidFill>
                  <a:srgbClr val="FF0000"/>
                </a:solidFill>
                <a:effectLst/>
                <a:latin typeface="Calibri" panose="020F0502020204030204" pitchFamily="34" charset="0"/>
                <a:ea typeface="Calibri" panose="020F0502020204030204" pitchFamily="34" charset="0"/>
                <a:cs typeface="Vrinda"/>
              </a:rPr>
              <a:t>,280 </a:t>
            </a:r>
            <a:r>
              <a:rPr lang="en-US" b="1" dirty="0" smtClean="0">
                <a:solidFill>
                  <a:srgbClr val="FF0000"/>
                </a:solidFill>
                <a:effectLst/>
                <a:latin typeface="Calibri" panose="020F0502020204030204" pitchFamily="34" charset="0"/>
                <a:ea typeface="Calibri" panose="020F0502020204030204" pitchFamily="34" charset="0"/>
                <a:cs typeface="Vrinda"/>
              </a:rPr>
              <a:t>Taka</a:t>
            </a:r>
            <a:endParaRPr lang="en-US" dirty="0"/>
          </a:p>
        </p:txBody>
      </p:sp>
    </p:spTree>
    <p:extLst>
      <p:ext uri="{BB962C8B-B14F-4D97-AF65-F5344CB8AC3E}">
        <p14:creationId xmlns:p14="http://schemas.microsoft.com/office/powerpoint/2010/main" val="97896292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79541" y="2644091"/>
            <a:ext cx="6744286" cy="1325563"/>
          </a:xfrm>
          <a:blipFill>
            <a:blip r:embed="rId2"/>
            <a:tile tx="0" ty="0" sx="100000" sy="100000" flip="none" algn="tl"/>
          </a:blipFill>
        </p:spPr>
        <p:txBody>
          <a:bodyPr>
            <a:noAutofit/>
          </a:bodyPr>
          <a:lstStyle/>
          <a:p>
            <a:r>
              <a:rPr lang="en-US" sz="9600" b="1" dirty="0" smtClean="0">
                <a:solidFill>
                  <a:schemeClr val="accent6">
                    <a:lumMod val="75000"/>
                  </a:schemeClr>
                </a:solidFill>
              </a:rPr>
              <a:t>THANK YOU</a:t>
            </a:r>
            <a:endParaRPr lang="en-US" sz="9600" b="1" dirty="0">
              <a:solidFill>
                <a:schemeClr val="accent6">
                  <a:lumMod val="75000"/>
                </a:schemeClr>
              </a:solidFill>
            </a:endParaRPr>
          </a:p>
        </p:txBody>
      </p:sp>
    </p:spTree>
    <p:extLst>
      <p:ext uri="{BB962C8B-B14F-4D97-AF65-F5344CB8AC3E}">
        <p14:creationId xmlns:p14="http://schemas.microsoft.com/office/powerpoint/2010/main" val="23315779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6215979"/>
          </a:xfrm>
        </p:spPr>
        <p:txBody>
          <a:bodyPr>
            <a:normAutofit fontScale="90000"/>
          </a:bodyPr>
          <a:lstStyle/>
          <a:p>
            <a:r>
              <a:rPr lang="en-US" b="1" dirty="0" smtClean="0"/>
              <a:t>On the other hand, the garage owner or manager who will use the app to communicate with the customers can quickly locate where the customer is. Whether the customer will come to the garage or they need to send a mechanic if it is an on-road emergency repair. Mobile data or </a:t>
            </a:r>
            <a:r>
              <a:rPr lang="en-US" b="1" dirty="0" err="1" smtClean="0"/>
              <a:t>wi-fi</a:t>
            </a:r>
            <a:r>
              <a:rPr lang="en-US" b="1" dirty="0" smtClean="0"/>
              <a:t> will be needed to use the application. The software will connect the company's chat bot so that anyone can check their car or bike problems using the bot. In addition to these, there are several other benefits. </a:t>
            </a:r>
            <a:endParaRPr lang="en-US" b="1" dirty="0"/>
          </a:p>
        </p:txBody>
      </p:sp>
    </p:spTree>
    <p:extLst>
      <p:ext uri="{BB962C8B-B14F-4D97-AF65-F5344CB8AC3E}">
        <p14:creationId xmlns:p14="http://schemas.microsoft.com/office/powerpoint/2010/main" val="25337644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37893" y="2155288"/>
            <a:ext cx="7534141" cy="2300801"/>
          </a:xfrm>
        </p:spPr>
        <p:txBody>
          <a:bodyPr>
            <a:noAutofit/>
          </a:bodyPr>
          <a:lstStyle/>
          <a:p>
            <a:r>
              <a:rPr lang="en-US" sz="7200" b="1" dirty="0" smtClean="0"/>
              <a:t>USE CASE DIAGRAM</a:t>
            </a:r>
            <a:endParaRPr lang="en-US" sz="7200" b="1" dirty="0"/>
          </a:p>
        </p:txBody>
      </p:sp>
    </p:spTree>
    <p:extLst>
      <p:ext uri="{BB962C8B-B14F-4D97-AF65-F5344CB8AC3E}">
        <p14:creationId xmlns:p14="http://schemas.microsoft.com/office/powerpoint/2010/main" val="397034348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547</TotalTime>
  <Words>1143</Words>
  <Application>Microsoft Office PowerPoint</Application>
  <PresentationFormat>Widescreen</PresentationFormat>
  <Paragraphs>82</Paragraphs>
  <Slides>78</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78</vt:i4>
      </vt:variant>
    </vt:vector>
  </HeadingPairs>
  <TitlesOfParts>
    <vt:vector size="83" baseType="lpstr">
      <vt:lpstr>Arial</vt:lpstr>
      <vt:lpstr>Calibri</vt:lpstr>
      <vt:lpstr>Calibri Light</vt:lpstr>
      <vt:lpstr>Vrinda</vt:lpstr>
      <vt:lpstr>Office Theme</vt:lpstr>
      <vt:lpstr>VEHICLE MANAGEMENT SYSTEM (VMS)</vt:lpstr>
      <vt:lpstr>Our team members :  1. SHAON, INDROJIT DHE (ID: 18-38674-3)  2. Nabajit Dey (ID: 19-40618-1)  3. Pranto Saha (ID: 18-38805-3)  4. Sakib-Ul-Ahsan (ID: 20-42978-1)</vt:lpstr>
      <vt:lpstr>    PROPOSAL PART</vt:lpstr>
      <vt:lpstr>1. Does the project have a clear target market or audience?  =&gt; Yes, our project have a clear target market and audience also. We will add some new features in our software. Our unique features are Emergency customer support in the road, being able to buy every vehicle equipment and etc. Other companies do not have these features. But with these we will target the market. Also, we will target audience. We will give them standard equipment and emergency call support. Also by using our features, they will save their valuable time. </vt:lpstr>
      <vt:lpstr>For emergency support, first they will call us. Then we will send our service on the spot. We will provide 24 hours service. Moreover, the scope of work of garage owners will increase through our software. The software will be easily accessible. The peoples from the age of 20 to 65 years old will use the application. By using this application, both customers and garage mechanics can save their necessary time.</vt:lpstr>
      <vt:lpstr>2. Does the team demonstrate a thorough understanding of the need, problem or opportunity, including evidence of research into the need, problem or opportunity?  =&gt; Yes, Our team demonstrate a thorough understanding of the need, problem or opportunity, including evidence of research into the need, problem or opportunity. We will always give priority to the needs of the customer. We will give maximum solution to their problems. Our team will always research new features. Then we will add new successful features. If we have a problem, we will try to solve it quickly.</vt:lpstr>
      <vt:lpstr>3. Define the project’s purpose and basic functionality easily in an understandable way?  =&gt; Our main purpose is to provide maximum benefits to the customer through online support.   We provides 360-degree vehicle solutions &amp; on-demand emergency repair services. In our app, there will be a login page. Customers and garage owners will create their accounts here. Each account will be an individual account, and the account database for the customers, garage owners and admin panel will be different. Everyone can use every required feature for them. The website of the company will connect the software. After a successful login, a customer can choose any options, like - Home &amp; On-road Emergency repair Support, Vehicle Health Consultancy, Vehicle Parts e-commerce platform and they can check the nearest garage from their location.</vt:lpstr>
      <vt:lpstr>On the other hand, the garage owner or manager who will use the app to communicate with the customers can quickly locate where the customer is. Whether the customer will come to the garage or they need to send a mechanic if it is an on-road emergency repair. Mobile data or wi-fi will be needed to use the application. The software will connect the company's chat bot so that anyone can check their car or bike problems using the bot. In addition to these, there are several other benefits. </vt:lpstr>
      <vt:lpstr>USE CASE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USER STORY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USER INTERFACE (UI)</vt:lpstr>
      <vt:lpstr>PowerPoint Presentation</vt:lpstr>
      <vt:lpstr>PowerPoint Presentation</vt:lpstr>
      <vt:lpstr>PowerPoint Presentation</vt:lpstr>
      <vt:lpstr>ACTIVITY DIAGRAM</vt:lpstr>
      <vt:lpstr>PowerPoint Presentation</vt:lpstr>
      <vt:lpstr>PowerPoint Presentation</vt:lpstr>
      <vt:lpstr>PowerPoint Presentation</vt:lpstr>
      <vt:lpstr>PowerPoint Presentation</vt:lpstr>
      <vt:lpstr>CRC</vt:lpstr>
      <vt:lpstr>PowerPoint Presentation</vt:lpstr>
      <vt:lpstr>PowerPoint Presentation</vt:lpstr>
      <vt:lpstr>PowerPoint Presentation</vt:lpstr>
      <vt:lpstr>PowerPoint Presentation</vt:lpstr>
      <vt:lpstr>PowerPoint Presentation</vt:lpstr>
      <vt:lpstr>PowerPoint Presentation</vt:lpstr>
      <vt:lpstr>           CLASS   COMPARTMENTS</vt:lpstr>
      <vt:lpstr>PowerPoint Presentation</vt:lpstr>
      <vt:lpstr>PowerPoint Presentation</vt:lpstr>
      <vt:lpstr>PowerPoint Presentation</vt:lpstr>
      <vt:lpstr>PowerPoint Presentation</vt:lpstr>
      <vt:lpstr>PowerPoint Presentation</vt:lpstr>
      <vt:lpstr>PowerPoint Presentation</vt:lpstr>
      <vt:lpstr>               JIRA</vt:lpstr>
      <vt:lpstr>PowerPoint Presentation</vt:lpstr>
      <vt:lpstr>PowerPoint Presentation</vt:lpstr>
      <vt:lpstr>PowerPoint Presentation</vt:lpstr>
      <vt:lpstr>PowerPoint Presentation</vt:lpstr>
      <vt:lpstr>PROJECT STATEMENT</vt:lpstr>
      <vt:lpstr>PowerPoint Presentation</vt:lpstr>
      <vt:lpstr>PowerPoint Presentation</vt:lpstr>
      <vt:lpstr>CLASS DIAGRAM</vt:lpstr>
      <vt:lpstr>PowerPoint Presentation</vt:lpstr>
      <vt:lpstr>            GITHUB</vt:lpstr>
      <vt:lpstr>PowerPoint Presentation</vt:lpstr>
      <vt:lpstr>PowerPoint Presentation</vt:lpstr>
      <vt:lpstr>PowerPoint Presentation</vt:lpstr>
      <vt:lpstr>PowerPoint Presentation</vt:lpstr>
      <vt:lpstr>PowerPoint Presentation</vt:lpstr>
      <vt:lpstr>PowerPoint Presentation</vt:lpstr>
      <vt:lpstr>TABLE-LINE                         CHARTS</vt:lpstr>
      <vt:lpstr>PowerPoint Presentation</vt:lpstr>
      <vt:lpstr>PowerPoint Presentation</vt:lpstr>
      <vt:lpstr>PowerPoint Presentation</vt:lpstr>
      <vt:lpstr>COCOMO &amp; BUDGET</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VEHICLE MANAGEMENT SYSTEM</dc:title>
  <dc:creator>AN EDESH</dc:creator>
  <cp:lastModifiedBy>AN EDESH</cp:lastModifiedBy>
  <cp:revision>36</cp:revision>
  <dcterms:created xsi:type="dcterms:W3CDTF">2021-11-26T20:21:20Z</dcterms:created>
  <dcterms:modified xsi:type="dcterms:W3CDTF">2021-11-28T07:45:41Z</dcterms:modified>
</cp:coreProperties>
</file>